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9"/>
  </p:notesMasterIdLst>
  <p:handoutMasterIdLst>
    <p:handoutMasterId r:id="rId40"/>
  </p:handoutMasterIdLst>
  <p:sldIdLst>
    <p:sldId id="278" r:id="rId5"/>
    <p:sldId id="265" r:id="rId6"/>
    <p:sldId id="272" r:id="rId7"/>
    <p:sldId id="273" r:id="rId8"/>
    <p:sldId id="279" r:id="rId9"/>
    <p:sldId id="275" r:id="rId10"/>
    <p:sldId id="277"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27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7E6EA6-6872-0A54-2171-3405D8EFB68B}" v="4" dt="2022-12-09T04:56:36.250"/>
    <p1510:client id="{1D6FFF14-C992-BA2A-E465-E20EA77B9A22}" v="1" dt="2022-12-09T05:07:16.105"/>
    <p1510:client id="{27B82342-0D63-42B4-ADBF-5AC1323E7771}" v="11" dt="2022-12-09T04:55:43.749"/>
    <p1510:client id="{2A4BEB8B-4D7D-9ED3-3E51-FD0A35648FF9}" v="1" dt="2022-12-09T05:11:33.400"/>
    <p1510:client id="{3DF47E9F-9DAA-42AA-2543-0ACF497380FE}" v="393" dt="2022-12-09T03:11:09.927"/>
    <p1510:client id="{6800AB7F-C2F1-4AF9-BD52-A9DD29249F41}" v="642" dt="2022-12-09T01:45:00.890"/>
    <p1510:client id="{70CD2A43-B305-69A8-D038-049B5E95FF4A}" v="1" dt="2022-12-09T04:57:05.275"/>
    <p1510:client id="{72BA018F-D680-60CE-C555-C2906B0C2DB5}" v="191" dt="2022-12-09T03:42:25.895"/>
    <p1510:client id="{7BE98E3F-24C8-6B4E-7CF3-F4F0DB961A84}" v="7" dt="2022-12-09T05:13:50.486"/>
    <p1510:client id="{9E96B2FE-2C41-B264-8AA2-5A124943E235}" v="9" dt="2022-12-09T03:55:31.8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12/12/2022</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flickr.com/photos/abee5/8314929977" TargetMode="External"/><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creativity103.com/backgrounds/" TargetMode="External"/><Relationship Id="rId2" Type="http://schemas.openxmlformats.org/officeDocument/2006/relationships/image" Target="../media/image2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DBE44-1B73-7365-2BD2-23E41F213286}"/>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4400" kern="1200">
                <a:solidFill>
                  <a:schemeClr val="tx1"/>
                </a:solidFill>
                <a:latin typeface="+mj-lt"/>
                <a:ea typeface="+mj-ea"/>
                <a:cs typeface="+mj-cs"/>
              </a:rPr>
              <a:t>LIBRARY WEBSITE</a:t>
            </a:r>
          </a:p>
        </p:txBody>
      </p:sp>
      <p:sp>
        <p:nvSpPr>
          <p:cNvPr id="3" name="Subtitle 2">
            <a:extLst>
              <a:ext uri="{FF2B5EF4-FFF2-40B4-BE49-F238E27FC236}">
                <a16:creationId xmlns:a16="http://schemas.microsoft.com/office/drawing/2014/main" id="{19157D72-E6C3-1B75-6E5A-EF6B2106F726}"/>
              </a:ext>
            </a:extLst>
          </p:cNvPr>
          <p:cNvSpPr>
            <a:spLocks noGrp="1"/>
          </p:cNvSpPr>
          <p:nvPr>
            <p:ph type="subTitle" idx="1"/>
          </p:nvPr>
        </p:nvSpPr>
        <p:spPr>
          <a:xfrm>
            <a:off x="648931" y="2438400"/>
            <a:ext cx="3505494" cy="3785419"/>
          </a:xfrm>
        </p:spPr>
        <p:txBody>
          <a:bodyPr vert="horz" lIns="91440" tIns="45720" rIns="91440" bIns="45720" rtlCol="0">
            <a:normAutofit/>
          </a:bodyPr>
          <a:lstStyle/>
          <a:p>
            <a:pPr indent="-228600">
              <a:buFont typeface="Arial" panose="020B0604020202020204" pitchFamily="34" charset="0"/>
              <a:buChar char="•"/>
            </a:pPr>
            <a:r>
              <a:rPr lang="en-US" sz="2000">
                <a:solidFill>
                  <a:schemeClr val="tx1"/>
                </a:solidFill>
              </a:rPr>
              <a:t>TEAM 12</a:t>
            </a:r>
          </a:p>
          <a:p>
            <a:pPr indent="-228600">
              <a:buFont typeface="Arial" panose="020B0604020202020204" pitchFamily="34" charset="0"/>
              <a:buChar char="•"/>
            </a:pPr>
            <a:r>
              <a:rPr lang="en-US" sz="2000">
                <a:solidFill>
                  <a:schemeClr val="tx1"/>
                </a:solidFill>
              </a:rPr>
              <a:t>CEN 4010 (RVD)</a:t>
            </a:r>
          </a:p>
          <a:p>
            <a:pPr indent="-228600">
              <a:buFont typeface="Arial" panose="020B0604020202020204" pitchFamily="34" charset="0"/>
              <a:buChar char="•"/>
            </a:pPr>
            <a:r>
              <a:rPr lang="en-US" sz="2000">
                <a:solidFill>
                  <a:schemeClr val="tx1"/>
                </a:solidFill>
              </a:rPr>
              <a:t>FALL 2022</a:t>
            </a:r>
          </a:p>
          <a:p>
            <a:pPr indent="-228600">
              <a:buFont typeface="Arial" panose="020B0604020202020204" pitchFamily="34" charset="0"/>
              <a:buChar char="•"/>
            </a:pPr>
            <a:endParaRPr lang="en-US" sz="2000">
              <a:solidFill>
                <a:schemeClr val="tx1"/>
              </a:solidFill>
            </a:endParaRPr>
          </a:p>
          <a:p>
            <a:pPr indent="-228600">
              <a:buFont typeface="Arial" panose="020B0604020202020204" pitchFamily="34" charset="0"/>
              <a:buChar char="•"/>
            </a:pPr>
            <a:endParaRPr lang="en-US" sz="2000">
              <a:solidFill>
                <a:schemeClr val="tx1"/>
              </a:solidFill>
            </a:endParaRPr>
          </a:p>
          <a:p>
            <a:pPr indent="-228600">
              <a:buFont typeface="Arial" panose="020B0604020202020204" pitchFamily="34" charset="0"/>
              <a:buChar char="•"/>
            </a:pPr>
            <a:endParaRPr lang="en-US" sz="2000">
              <a:solidFill>
                <a:schemeClr val="tx1"/>
              </a:solidFill>
            </a:endParaRPr>
          </a:p>
        </p:txBody>
      </p:sp>
      <p:sp>
        <p:nvSpPr>
          <p:cNvPr id="35" name="Rectangle 2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A41AC21F-E1D1-6358-BA1B-3ADBB8B4702D}"/>
              </a:ext>
            </a:extLst>
          </p:cNvPr>
          <p:cNvPicPr>
            <a:picLocks noChangeAspect="1"/>
          </p:cNvPicPr>
          <p:nvPr/>
        </p:nvPicPr>
        <p:blipFill>
          <a:blip r:embed="rId2"/>
          <a:stretch>
            <a:fillRect/>
          </a:stretch>
        </p:blipFill>
        <p:spPr>
          <a:xfrm>
            <a:off x="5488394" y="807593"/>
            <a:ext cx="5854266" cy="5239568"/>
          </a:xfrm>
          <a:prstGeom prst="rect">
            <a:avLst/>
          </a:prstGeom>
          <a:effectLst/>
        </p:spPr>
      </p:pic>
      <p:sp>
        <p:nvSpPr>
          <p:cNvPr id="5" name="Slide Number Placeholder 4">
            <a:extLst>
              <a:ext uri="{FF2B5EF4-FFF2-40B4-BE49-F238E27FC236}">
                <a16:creationId xmlns:a16="http://schemas.microsoft.com/office/drawing/2014/main" id="{B1D5A5BA-87B0-058C-8717-204B8C4AA32D}"/>
              </a:ext>
            </a:extLst>
          </p:cNvPr>
          <p:cNvSpPr>
            <a:spLocks noGrp="1"/>
          </p:cNvSpPr>
          <p:nvPr>
            <p:ph type="sldNum" sz="quarter" idx="12"/>
          </p:nvPr>
        </p:nvSpPr>
        <p:spPr>
          <a:xfrm>
            <a:off x="8610600" y="6356350"/>
            <a:ext cx="2743200" cy="365125"/>
          </a:xfrm>
          <a:prstGeom prst="ellipse">
            <a:avLst/>
          </a:prstGeom>
        </p:spPr>
        <p:txBody>
          <a:bodyPr vert="horz" lIns="91440" tIns="45720" rIns="91440" bIns="45720" rtlCol="0" anchor="ctr">
            <a:normAutofit/>
          </a:bodyPr>
          <a:lstStyle/>
          <a:p>
            <a:pPr>
              <a:lnSpc>
                <a:spcPct val="90000"/>
              </a:lnSpc>
              <a:spcAft>
                <a:spcPts val="600"/>
              </a:spcAft>
            </a:pPr>
            <a:fld id="{A49DFD55-3C28-40EF-9E31-A92D2E4017FF}" type="slidenum">
              <a:rPr lang="en-US" sz="1200">
                <a:solidFill>
                  <a:srgbClr val="303030"/>
                </a:solidFill>
              </a:rPr>
              <a:pPr>
                <a:lnSpc>
                  <a:spcPct val="90000"/>
                </a:lnSpc>
                <a:spcAft>
                  <a:spcPts val="600"/>
                </a:spcAft>
              </a:pPr>
              <a:t>1</a:t>
            </a:fld>
            <a:endParaRPr lang="en-US" sz="1200">
              <a:solidFill>
                <a:srgbClr val="303030"/>
              </a:solidFill>
            </a:endParaRPr>
          </a:p>
        </p:txBody>
      </p:sp>
    </p:spTree>
    <p:extLst>
      <p:ext uri="{BB962C8B-B14F-4D97-AF65-F5344CB8AC3E}">
        <p14:creationId xmlns:p14="http://schemas.microsoft.com/office/powerpoint/2010/main" val="255434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477F2A-4241-A17D-571F-AA1B52C995D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3700" kern="1200">
                <a:solidFill>
                  <a:srgbClr val="FFFFFF"/>
                </a:solidFill>
                <a:latin typeface="+mj-lt"/>
                <a:ea typeface="+mj-ea"/>
                <a:cs typeface="+mj-cs"/>
              </a:rPr>
              <a:t>Permission Types</a:t>
            </a:r>
          </a:p>
          <a:p>
            <a:endParaRPr lang="en-US" sz="3700" kern="1200">
              <a:solidFill>
                <a:srgbClr val="FFFFFF"/>
              </a:solidFill>
              <a:latin typeface="+mj-lt"/>
              <a:ea typeface="+mj-ea"/>
              <a:cs typeface="+mj-cs"/>
            </a:endParaRP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Subtitle 2">
            <a:extLst>
              <a:ext uri="{FF2B5EF4-FFF2-40B4-BE49-F238E27FC236}">
                <a16:creationId xmlns:a16="http://schemas.microsoft.com/office/drawing/2014/main" id="{BD387AB8-5AD3-79EA-E4CB-A3BF06CB5150}"/>
              </a:ext>
            </a:extLst>
          </p:cNvPr>
          <p:cNvSpPr>
            <a:spLocks noGrp="1"/>
          </p:cNvSpPr>
          <p:nvPr>
            <p:ph type="subTitle" idx="1"/>
          </p:nvPr>
        </p:nvSpPr>
        <p:spPr>
          <a:xfrm>
            <a:off x="4447308" y="591344"/>
            <a:ext cx="6906491" cy="5585619"/>
          </a:xfrm>
        </p:spPr>
        <p:txBody>
          <a:bodyPr vert="horz" lIns="91440" tIns="45720" rIns="91440" bIns="45720" rtlCol="0" anchor="ctr">
            <a:normAutofit/>
          </a:bodyPr>
          <a:lstStyle/>
          <a:p>
            <a:pPr indent="-228600">
              <a:buChar char="•"/>
            </a:pPr>
            <a:r>
              <a:rPr lang="en-US" b="1">
                <a:solidFill>
                  <a:schemeClr val="tx1"/>
                </a:solidFill>
              </a:rPr>
              <a:t>Admin, Auth, Content Types, Sessions </a:t>
            </a:r>
            <a:r>
              <a:rPr lang="en-US">
                <a:solidFill>
                  <a:schemeClr val="tx1"/>
                </a:solidFill>
              </a:rPr>
              <a:t>– These permissions are for administrative purposes and should only be given to high level staff or account users (such as IT staff or those who are responsible for maintaining the website). </a:t>
            </a:r>
            <a:endParaRPr lang="en-US"/>
          </a:p>
          <a:p>
            <a:pPr indent="-228600">
              <a:buFont typeface="Arial" panose="020B0604020202020204" pitchFamily="34" charset="0"/>
              <a:buChar char="•"/>
            </a:pPr>
            <a:r>
              <a:rPr lang="en-US" b="1">
                <a:solidFill>
                  <a:schemeClr val="tx1"/>
                </a:solidFill>
              </a:rPr>
              <a:t>Catalog</a:t>
            </a:r>
            <a:r>
              <a:rPr lang="en-US">
                <a:solidFill>
                  <a:schemeClr val="tx1"/>
                </a:solidFill>
              </a:rPr>
              <a:t> – These permissions are for changing the catalog and library user permissions. </a:t>
            </a:r>
          </a:p>
          <a:p>
            <a:pPr indent="-228600">
              <a:buFont typeface="Arial" panose="020B0604020202020204" pitchFamily="34" charset="0"/>
              <a:buChar char="•"/>
            </a:pPr>
            <a:r>
              <a:rPr lang="en-US" b="1">
                <a:solidFill>
                  <a:schemeClr val="tx1"/>
                </a:solidFill>
              </a:rPr>
              <a:t>Library User</a:t>
            </a:r>
            <a:r>
              <a:rPr lang="en-US">
                <a:solidFill>
                  <a:schemeClr val="tx1"/>
                </a:solidFill>
              </a:rPr>
              <a:t> – The library user subcategory is given to accounts who are allowed to borrow books from the library. </a:t>
            </a:r>
          </a:p>
          <a:p>
            <a:pPr indent="-228600">
              <a:buFont typeface="Arial" panose="020B0604020202020204" pitchFamily="34" charset="0"/>
              <a:buChar char="•"/>
            </a:pPr>
            <a:r>
              <a:rPr lang="en-US" b="1">
                <a:solidFill>
                  <a:schemeClr val="tx1"/>
                </a:solidFill>
              </a:rPr>
              <a:t>Other Subcategories</a:t>
            </a:r>
            <a:r>
              <a:rPr lang="en-US">
                <a:solidFill>
                  <a:schemeClr val="tx1"/>
                </a:solidFill>
              </a:rPr>
              <a:t> – All of the other catalog subcategories are for changing book information (books, copies, authors, genres, languages, and comments). </a:t>
            </a:r>
          </a:p>
          <a:p>
            <a:pPr indent="-228600">
              <a:buFont typeface="Arial" panose="020B0604020202020204" pitchFamily="34" charset="0"/>
              <a:buChar char="•"/>
            </a:pPr>
            <a:r>
              <a:rPr lang="en-US" b="1">
                <a:solidFill>
                  <a:schemeClr val="tx1"/>
                </a:solidFill>
              </a:rPr>
              <a:t>Contact</a:t>
            </a:r>
            <a:r>
              <a:rPr lang="en-US">
                <a:solidFill>
                  <a:schemeClr val="tx1"/>
                </a:solidFill>
              </a:rPr>
              <a:t> – These permissions are for interacting with the messages received from the </a:t>
            </a:r>
            <a:r>
              <a:rPr lang="en-US" b="1">
                <a:solidFill>
                  <a:schemeClr val="tx1"/>
                </a:solidFill>
              </a:rPr>
              <a:t>Contact Page </a:t>
            </a:r>
            <a:r>
              <a:rPr lang="en-US">
                <a:solidFill>
                  <a:schemeClr val="tx1"/>
                </a:solidFill>
              </a:rPr>
              <a:t>form. </a:t>
            </a:r>
          </a:p>
          <a:p>
            <a:pPr indent="-228600">
              <a:buFont typeface="Arial" panose="020B0604020202020204" pitchFamily="34" charset="0"/>
              <a:buChar char="•"/>
            </a:pPr>
            <a:r>
              <a:rPr lang="en-US" b="1">
                <a:solidFill>
                  <a:schemeClr val="tx1"/>
                </a:solidFill>
              </a:rPr>
              <a:t>Events</a:t>
            </a:r>
            <a:r>
              <a:rPr lang="en-US">
                <a:solidFill>
                  <a:schemeClr val="tx1"/>
                </a:solidFill>
              </a:rPr>
              <a:t> – These permissions are for changing event details on the </a:t>
            </a:r>
            <a:r>
              <a:rPr lang="en-US" b="1">
                <a:solidFill>
                  <a:schemeClr val="tx1"/>
                </a:solidFill>
              </a:rPr>
              <a:t>Calendar Page.</a:t>
            </a:r>
          </a:p>
          <a:p>
            <a:pPr indent="-228600">
              <a:buFont typeface="Arial" panose="020B0604020202020204" pitchFamily="34" charset="0"/>
              <a:buChar char="•"/>
            </a:pPr>
            <a:endParaRPr lang="en-US" b="1">
              <a:solidFill>
                <a:schemeClr val="tx1"/>
              </a:solidFill>
            </a:endParaRPr>
          </a:p>
        </p:txBody>
      </p:sp>
      <p:sp>
        <p:nvSpPr>
          <p:cNvPr id="5" name="Slide Number Placeholder 4">
            <a:extLst>
              <a:ext uri="{FF2B5EF4-FFF2-40B4-BE49-F238E27FC236}">
                <a16:creationId xmlns:a16="http://schemas.microsoft.com/office/drawing/2014/main" id="{0AF9C91F-7760-72E2-F85F-B15520D23DA3}"/>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10</a:t>
            </a:fld>
            <a:endParaRPr lang="en-US" sz="1200"/>
          </a:p>
        </p:txBody>
      </p:sp>
    </p:spTree>
    <p:extLst>
      <p:ext uri="{BB962C8B-B14F-4D97-AF65-F5344CB8AC3E}">
        <p14:creationId xmlns:p14="http://schemas.microsoft.com/office/powerpoint/2010/main" val="3316196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96000"/>
          </a:schemeClr>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7427488-068E-4B55-AC8D-CD070B8CD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35" name="Group 34">
            <a:extLst>
              <a:ext uri="{FF2B5EF4-FFF2-40B4-BE49-F238E27FC236}">
                <a16:creationId xmlns:a16="http://schemas.microsoft.com/office/drawing/2014/main" id="{6CEC401A-BC46-41FC-AD55-F7810C3CFA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36" name="Rectangle 35">
              <a:extLst>
                <a:ext uri="{FF2B5EF4-FFF2-40B4-BE49-F238E27FC236}">
                  <a16:creationId xmlns:a16="http://schemas.microsoft.com/office/drawing/2014/main" id="{A287F808-5648-477A-80D6-A0F3BF6DF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0A116CF9-DCF6-4F08-B01A-D5F353F83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9" name="Freeform: Shape 38">
            <a:extLst>
              <a:ext uri="{FF2B5EF4-FFF2-40B4-BE49-F238E27FC236}">
                <a16:creationId xmlns:a16="http://schemas.microsoft.com/office/drawing/2014/main" id="{44D26783-C1CA-4BE1-9D40-3EA516AE3E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41" name="Rectangle 40">
            <a:extLst>
              <a:ext uri="{FF2B5EF4-FFF2-40B4-BE49-F238E27FC236}">
                <a16:creationId xmlns:a16="http://schemas.microsoft.com/office/drawing/2014/main" id="{A20AF199-99C2-4569-9CAF-24514AE5E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197"/>
            <a:ext cx="11277600" cy="5943606"/>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7C4DBE44-1B73-7365-2BD2-23E41F213286}"/>
              </a:ext>
            </a:extLst>
          </p:cNvPr>
          <p:cNvSpPr>
            <a:spLocks noGrp="1"/>
          </p:cNvSpPr>
          <p:nvPr>
            <p:ph type="title"/>
          </p:nvPr>
        </p:nvSpPr>
        <p:spPr>
          <a:xfrm>
            <a:off x="1142999" y="1676401"/>
            <a:ext cx="4495801" cy="2286002"/>
          </a:xfrm>
        </p:spPr>
        <p:txBody>
          <a:bodyPr vert="horz" lIns="91440" tIns="45720" rIns="91440" bIns="45720" rtlCol="0" anchor="t">
            <a:normAutofit/>
          </a:bodyPr>
          <a:lstStyle/>
          <a:p>
            <a:r>
              <a:rPr lang="en-US" sz="4800"/>
              <a:t>Creating Group Permissions</a:t>
            </a:r>
          </a:p>
          <a:p>
            <a:endParaRPr lang="en-US" sz="4800"/>
          </a:p>
        </p:txBody>
      </p:sp>
      <p:sp>
        <p:nvSpPr>
          <p:cNvPr id="3" name="Subtitle 2">
            <a:extLst>
              <a:ext uri="{FF2B5EF4-FFF2-40B4-BE49-F238E27FC236}">
                <a16:creationId xmlns:a16="http://schemas.microsoft.com/office/drawing/2014/main" id="{19157D72-E6C3-1B75-6E5A-EF6B2106F726}"/>
              </a:ext>
            </a:extLst>
          </p:cNvPr>
          <p:cNvSpPr>
            <a:spLocks noGrp="1"/>
          </p:cNvSpPr>
          <p:nvPr>
            <p:ph type="subTitle" idx="1"/>
          </p:nvPr>
        </p:nvSpPr>
        <p:spPr>
          <a:xfrm>
            <a:off x="1142999" y="4267200"/>
            <a:ext cx="4495801" cy="914400"/>
          </a:xfrm>
        </p:spPr>
        <p:txBody>
          <a:bodyPr vert="horz" lIns="91440" tIns="45720" rIns="91440" bIns="45720" rtlCol="0">
            <a:normAutofit/>
          </a:bodyPr>
          <a:lstStyle/>
          <a:p>
            <a:r>
              <a:rPr lang="en-US" sz="1300">
                <a:solidFill>
                  <a:schemeClr val="tx1">
                    <a:alpha val="55000"/>
                  </a:schemeClr>
                </a:solidFill>
              </a:rPr>
              <a:t>Group permissions make it easy to keep track of which account has which permissions by grouping the permissions based on what kind of access certain types of user accounts get. Here are the steps to creating a group.</a:t>
            </a:r>
          </a:p>
          <a:p>
            <a:endParaRPr lang="en-US" sz="1300">
              <a:solidFill>
                <a:schemeClr val="tx1">
                  <a:alpha val="55000"/>
                </a:schemeClr>
              </a:solidFill>
            </a:endParaRPr>
          </a:p>
        </p:txBody>
      </p:sp>
      <p:pic>
        <p:nvPicPr>
          <p:cNvPr id="6" name="Picture 6" descr="Graphical user interface, application&#10;&#10;Description automatically generated">
            <a:extLst>
              <a:ext uri="{FF2B5EF4-FFF2-40B4-BE49-F238E27FC236}">
                <a16:creationId xmlns:a16="http://schemas.microsoft.com/office/drawing/2014/main" id="{B823C814-88C3-DEF9-B2D4-492B353DB600}"/>
              </a:ext>
            </a:extLst>
          </p:cNvPr>
          <p:cNvPicPr>
            <a:picLocks noChangeAspect="1"/>
          </p:cNvPicPr>
          <p:nvPr/>
        </p:nvPicPr>
        <p:blipFill>
          <a:blip r:embed="rId2"/>
          <a:stretch>
            <a:fillRect/>
          </a:stretch>
        </p:blipFill>
        <p:spPr>
          <a:xfrm>
            <a:off x="6619873" y="1047510"/>
            <a:ext cx="4657726" cy="2095976"/>
          </a:xfrm>
          <a:prstGeom prst="rect">
            <a:avLst/>
          </a:prstGeom>
        </p:spPr>
      </p:pic>
      <p:pic>
        <p:nvPicPr>
          <p:cNvPr id="4" name="Picture 7">
            <a:extLst>
              <a:ext uri="{FF2B5EF4-FFF2-40B4-BE49-F238E27FC236}">
                <a16:creationId xmlns:a16="http://schemas.microsoft.com/office/drawing/2014/main" id="{E5D0E13E-B2C1-8CCA-E209-6D6439F700F8}"/>
              </a:ext>
            </a:extLst>
          </p:cNvPr>
          <p:cNvPicPr>
            <a:picLocks noChangeAspect="1"/>
          </p:cNvPicPr>
          <p:nvPr/>
        </p:nvPicPr>
        <p:blipFill>
          <a:blip r:embed="rId3"/>
          <a:stretch>
            <a:fillRect/>
          </a:stretch>
        </p:blipFill>
        <p:spPr>
          <a:xfrm>
            <a:off x="6635751" y="3702794"/>
            <a:ext cx="4641849" cy="2123645"/>
          </a:xfrm>
          <a:prstGeom prst="rect">
            <a:avLst/>
          </a:prstGeom>
        </p:spPr>
      </p:pic>
      <p:sp>
        <p:nvSpPr>
          <p:cNvPr id="5" name="Slide Number Placeholder 4">
            <a:extLst>
              <a:ext uri="{FF2B5EF4-FFF2-40B4-BE49-F238E27FC236}">
                <a16:creationId xmlns:a16="http://schemas.microsoft.com/office/drawing/2014/main" id="{B1D5A5BA-87B0-058C-8717-204B8C4AA32D}"/>
              </a:ext>
            </a:extLst>
          </p:cNvPr>
          <p:cNvSpPr>
            <a:spLocks noGrp="1"/>
          </p:cNvSpPr>
          <p:nvPr>
            <p:ph type="sldNum" sz="quarter" idx="12"/>
          </p:nvPr>
        </p:nvSpPr>
        <p:spPr>
          <a:xfrm>
            <a:off x="11049000" y="6400800"/>
            <a:ext cx="685800" cy="457200"/>
          </a:xfrm>
        </p:spPr>
        <p:txBody>
          <a:bodyPr vert="horz" lIns="91440" tIns="45720" rIns="91440" bIns="45720" rtlCol="0" anchor="ctr">
            <a:normAutofit/>
          </a:bodyPr>
          <a:lstStyle/>
          <a:p>
            <a:pPr>
              <a:spcAft>
                <a:spcPts val="600"/>
              </a:spcAft>
            </a:pPr>
            <a:fld id="{A49DFD55-3C28-40EF-9E31-A92D2E4017FF}" type="slidenum">
              <a:rPr lang="en-US" sz="1000">
                <a:solidFill>
                  <a:srgbClr val="000000">
                    <a:alpha val="70000"/>
                  </a:srgbClr>
                </a:solidFill>
              </a:rPr>
              <a:pPr>
                <a:spcAft>
                  <a:spcPts val="600"/>
                </a:spcAft>
              </a:pPr>
              <a:t>11</a:t>
            </a:fld>
            <a:endParaRPr lang="en-US" sz="1000">
              <a:solidFill>
                <a:srgbClr val="000000">
                  <a:alpha val="70000"/>
                </a:srgbClr>
              </a:solidFill>
            </a:endParaRPr>
          </a:p>
        </p:txBody>
      </p:sp>
    </p:spTree>
    <p:extLst>
      <p:ext uri="{BB962C8B-B14F-4D97-AF65-F5344CB8AC3E}">
        <p14:creationId xmlns:p14="http://schemas.microsoft.com/office/powerpoint/2010/main" val="1723509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8F6B710-ACAA-2215-4B85-22A19B367A60}"/>
              </a:ext>
            </a:extLst>
          </p:cNvPr>
          <p:cNvPicPr>
            <a:picLocks noChangeAspect="1"/>
          </p:cNvPicPr>
          <p:nvPr/>
        </p:nvPicPr>
        <p:blipFill>
          <a:blip r:embed="rId2"/>
          <a:stretch>
            <a:fillRect/>
          </a:stretch>
        </p:blipFill>
        <p:spPr>
          <a:xfrm>
            <a:off x="1115615" y="2340968"/>
            <a:ext cx="4742993" cy="2169918"/>
          </a:xfrm>
          <a:prstGeom prst="rect">
            <a:avLst/>
          </a:prstGeom>
        </p:spPr>
      </p:pic>
      <p:cxnSp>
        <p:nvCxnSpPr>
          <p:cNvPr id="40" name="Straight Connector 39">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E6E966"/>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F2315264-ADAD-6DC3-B0A5-4EE63F2CBE7A}"/>
              </a:ext>
            </a:extLst>
          </p:cNvPr>
          <p:cNvPicPr>
            <a:picLocks noChangeAspect="1"/>
          </p:cNvPicPr>
          <p:nvPr/>
        </p:nvPicPr>
        <p:blipFill>
          <a:blip r:embed="rId3"/>
          <a:stretch>
            <a:fillRect/>
          </a:stretch>
        </p:blipFill>
        <p:spPr>
          <a:xfrm>
            <a:off x="6343240" y="1310140"/>
            <a:ext cx="4728015" cy="4231573"/>
          </a:xfrm>
          <a:prstGeom prst="rect">
            <a:avLst/>
          </a:prstGeom>
        </p:spPr>
      </p:pic>
      <p:sp>
        <p:nvSpPr>
          <p:cNvPr id="5" name="Slide Number Placeholder 4">
            <a:extLst>
              <a:ext uri="{FF2B5EF4-FFF2-40B4-BE49-F238E27FC236}">
                <a16:creationId xmlns:a16="http://schemas.microsoft.com/office/drawing/2014/main" id="{A57EE6E9-1D22-982A-7C87-4261392ECCF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a:pPr>
                <a:spcAft>
                  <a:spcPts val="600"/>
                </a:spcAft>
              </a:pPr>
              <a:t>12</a:t>
            </a:fld>
            <a:endParaRPr lang="en-US" sz="1200"/>
          </a:p>
        </p:txBody>
      </p:sp>
    </p:spTree>
    <p:extLst>
      <p:ext uri="{BB962C8B-B14F-4D97-AF65-F5344CB8AC3E}">
        <p14:creationId xmlns:p14="http://schemas.microsoft.com/office/powerpoint/2010/main" val="761417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0">
            <a:extLst>
              <a:ext uri="{FF2B5EF4-FFF2-40B4-BE49-F238E27FC236}">
                <a16:creationId xmlns:a16="http://schemas.microsoft.com/office/drawing/2014/main" id="{C6B158B5-50B5-4927-A367-7C9F3AFE5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83C656-C49F-B8A3-5BDF-812C61D1A349}"/>
              </a:ext>
            </a:extLst>
          </p:cNvPr>
          <p:cNvSpPr>
            <a:spLocks noGrp="1"/>
          </p:cNvSpPr>
          <p:nvPr>
            <p:ph type="title"/>
          </p:nvPr>
        </p:nvSpPr>
        <p:spPr>
          <a:xfrm>
            <a:off x="6981824" y="1367673"/>
            <a:ext cx="4375151" cy="2665509"/>
          </a:xfrm>
        </p:spPr>
        <p:txBody>
          <a:bodyPr vert="horz" lIns="91440" tIns="45720" rIns="91440" bIns="45720" rtlCol="0" anchor="b">
            <a:normAutofit/>
          </a:bodyPr>
          <a:lstStyle/>
          <a:p>
            <a:pPr algn="r"/>
            <a:r>
              <a:rPr lang="en-US" sz="5600">
                <a:solidFill>
                  <a:schemeClr val="bg1"/>
                </a:solidFill>
              </a:rPr>
              <a:t>Catalog</a:t>
            </a:r>
          </a:p>
          <a:p>
            <a:pPr algn="r"/>
            <a:r>
              <a:rPr lang="en-US" sz="5600">
                <a:solidFill>
                  <a:schemeClr val="bg1"/>
                </a:solidFill>
              </a:rPr>
              <a:t>Categories</a:t>
            </a:r>
          </a:p>
          <a:p>
            <a:pPr algn="r"/>
            <a:endParaRPr lang="en-US" sz="5600">
              <a:solidFill>
                <a:schemeClr val="bg1"/>
              </a:solidFill>
            </a:endParaRPr>
          </a:p>
        </p:txBody>
      </p:sp>
      <p:sp>
        <p:nvSpPr>
          <p:cNvPr id="3" name="Subtitle 2">
            <a:extLst>
              <a:ext uri="{FF2B5EF4-FFF2-40B4-BE49-F238E27FC236}">
                <a16:creationId xmlns:a16="http://schemas.microsoft.com/office/drawing/2014/main" id="{74FCDF7C-69E1-350B-48DA-07ABEF783926}"/>
              </a:ext>
            </a:extLst>
          </p:cNvPr>
          <p:cNvSpPr>
            <a:spLocks noGrp="1"/>
          </p:cNvSpPr>
          <p:nvPr>
            <p:ph type="subTitle" idx="1"/>
          </p:nvPr>
        </p:nvSpPr>
        <p:spPr>
          <a:xfrm>
            <a:off x="6979182" y="4414180"/>
            <a:ext cx="4377793" cy="884538"/>
          </a:xfrm>
        </p:spPr>
        <p:txBody>
          <a:bodyPr vert="horz" lIns="91440" tIns="45720" rIns="91440" bIns="45720" rtlCol="0">
            <a:normAutofit/>
          </a:bodyPr>
          <a:lstStyle/>
          <a:p>
            <a:pPr algn="r"/>
            <a:r>
              <a:rPr lang="en-US" sz="1300">
                <a:solidFill>
                  <a:schemeClr val="bg1"/>
                </a:solidFill>
              </a:rPr>
              <a:t>The catalog is the section of the library website that holds all the information for the books and calendar. It has several interactive features, discussed in the following.</a:t>
            </a:r>
          </a:p>
        </p:txBody>
      </p:sp>
      <p:pic>
        <p:nvPicPr>
          <p:cNvPr id="4" name="Picture 5">
            <a:extLst>
              <a:ext uri="{FF2B5EF4-FFF2-40B4-BE49-F238E27FC236}">
                <a16:creationId xmlns:a16="http://schemas.microsoft.com/office/drawing/2014/main" id="{F234D3D7-CE58-1E50-80B5-279258E79C1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1727" r="17675"/>
          <a:stretch/>
        </p:blipFill>
        <p:spPr>
          <a:xfrm>
            <a:off x="1" y="2"/>
            <a:ext cx="6249303" cy="6857998"/>
          </a:xfrm>
          <a:custGeom>
            <a:avLst/>
            <a:gdLst/>
            <a:ahLst/>
            <a:cxnLst/>
            <a:rect l="l" t="t" r="r" b="b"/>
            <a:pathLst>
              <a:path w="6249303" h="6857998">
                <a:moveTo>
                  <a:pt x="5497146" y="6118149"/>
                </a:moveTo>
                <a:cubicBezTo>
                  <a:pt x="5503695" y="6124102"/>
                  <a:pt x="5511317" y="6129341"/>
                  <a:pt x="5518366" y="6133723"/>
                </a:cubicBezTo>
                <a:cubicBezTo>
                  <a:pt x="5525509" y="6138152"/>
                  <a:pt x="5530855" y="6143474"/>
                  <a:pt x="5534525" y="6149380"/>
                </a:cubicBezTo>
                <a:lnTo>
                  <a:pt x="5540000" y="6166562"/>
                </a:lnTo>
                <a:lnTo>
                  <a:pt x="5534525" y="6149379"/>
                </a:lnTo>
                <a:cubicBezTo>
                  <a:pt x="5530855" y="6143474"/>
                  <a:pt x="5525509" y="6138152"/>
                  <a:pt x="5518366" y="6133722"/>
                </a:cubicBezTo>
                <a:cubicBezTo>
                  <a:pt x="5511317" y="6129341"/>
                  <a:pt x="5503695" y="6124102"/>
                  <a:pt x="5497146" y="6118149"/>
                </a:cubicBezTo>
                <a:close/>
                <a:moveTo>
                  <a:pt x="5405304" y="4941372"/>
                </a:moveTo>
                <a:lnTo>
                  <a:pt x="5408634" y="4950869"/>
                </a:lnTo>
                <a:lnTo>
                  <a:pt x="5418318" y="4991382"/>
                </a:lnTo>
                <a:lnTo>
                  <a:pt x="5408634" y="4950868"/>
                </a:lnTo>
                <a:close/>
                <a:moveTo>
                  <a:pt x="5409242" y="4749807"/>
                </a:moveTo>
                <a:cubicBezTo>
                  <a:pt x="5397106" y="4762826"/>
                  <a:pt x="5396249" y="4781365"/>
                  <a:pt x="5394535" y="4799797"/>
                </a:cubicBezTo>
                <a:cubicBezTo>
                  <a:pt x="5396249" y="4781365"/>
                  <a:pt x="5397106" y="4762827"/>
                  <a:pt x="5409242" y="4749807"/>
                </a:cubicBezTo>
                <a:close/>
                <a:moveTo>
                  <a:pt x="5427041" y="4543185"/>
                </a:moveTo>
                <a:cubicBezTo>
                  <a:pt x="5428019" y="4548281"/>
                  <a:pt x="5430065" y="4553662"/>
                  <a:pt x="5432447" y="4557092"/>
                </a:cubicBezTo>
                <a:cubicBezTo>
                  <a:pt x="5444067" y="4573618"/>
                  <a:pt x="5452855" y="4588275"/>
                  <a:pt x="5458810" y="4602021"/>
                </a:cubicBezTo>
                <a:cubicBezTo>
                  <a:pt x="5452855" y="4588275"/>
                  <a:pt x="5444067" y="4573618"/>
                  <a:pt x="5432447" y="4557091"/>
                </a:cubicBezTo>
                <a:close/>
                <a:moveTo>
                  <a:pt x="5893259" y="2819253"/>
                </a:moveTo>
                <a:lnTo>
                  <a:pt x="5904902" y="2827484"/>
                </a:lnTo>
                <a:lnTo>
                  <a:pt x="5904904" y="2827486"/>
                </a:lnTo>
                <a:lnTo>
                  <a:pt x="5933407" y="2861156"/>
                </a:lnTo>
                <a:lnTo>
                  <a:pt x="5923753" y="2842392"/>
                </a:lnTo>
                <a:lnTo>
                  <a:pt x="5904904" y="2827486"/>
                </a:lnTo>
                <a:lnTo>
                  <a:pt x="5904902" y="2827483"/>
                </a:lnTo>
                <a:close/>
                <a:moveTo>
                  <a:pt x="5823604" y="1974015"/>
                </a:moveTo>
                <a:lnTo>
                  <a:pt x="5817090" y="1999763"/>
                </a:lnTo>
                <a:cubicBezTo>
                  <a:pt x="5813281" y="2008056"/>
                  <a:pt x="5807601" y="2016020"/>
                  <a:pt x="5799362" y="2023547"/>
                </a:cubicBezTo>
                <a:cubicBezTo>
                  <a:pt x="5815841" y="2008497"/>
                  <a:pt x="5822079" y="1991685"/>
                  <a:pt x="5823604" y="1974015"/>
                </a:cubicBezTo>
                <a:close/>
                <a:moveTo>
                  <a:pt x="5806410" y="1768838"/>
                </a:moveTo>
                <a:cubicBezTo>
                  <a:pt x="5802029" y="1774411"/>
                  <a:pt x="5799266" y="1779948"/>
                  <a:pt x="5797809" y="1785412"/>
                </a:cubicBezTo>
                <a:lnTo>
                  <a:pt x="5797028" y="1801558"/>
                </a:lnTo>
                <a:cubicBezTo>
                  <a:pt x="5795361" y="1790986"/>
                  <a:pt x="5797647" y="1779981"/>
                  <a:pt x="5806410" y="1768838"/>
                </a:cubicBezTo>
                <a:close/>
                <a:moveTo>
                  <a:pt x="5915999" y="520953"/>
                </a:moveTo>
                <a:lnTo>
                  <a:pt x="5909271" y="549926"/>
                </a:lnTo>
                <a:lnTo>
                  <a:pt x="5903017" y="566616"/>
                </a:lnTo>
                <a:lnTo>
                  <a:pt x="5897067" y="581804"/>
                </a:lnTo>
                <a:lnTo>
                  <a:pt x="5896649" y="583595"/>
                </a:lnTo>
                <a:lnTo>
                  <a:pt x="5894474" y="589388"/>
                </a:lnTo>
                <a:cubicBezTo>
                  <a:pt x="5892074" y="597005"/>
                  <a:pt x="5890316" y="604728"/>
                  <a:pt x="5889851" y="612658"/>
                </a:cubicBezTo>
                <a:lnTo>
                  <a:pt x="5896649" y="583595"/>
                </a:lnTo>
                <a:lnTo>
                  <a:pt x="5902965" y="566754"/>
                </a:lnTo>
                <a:lnTo>
                  <a:pt x="5903017" y="566616"/>
                </a:lnTo>
                <a:lnTo>
                  <a:pt x="5908855" y="551717"/>
                </a:lnTo>
                <a:lnTo>
                  <a:pt x="5909271" y="549926"/>
                </a:lnTo>
                <a:lnTo>
                  <a:pt x="5911436" y="544146"/>
                </a:lnTo>
                <a:cubicBezTo>
                  <a:pt x="5913823" y="536547"/>
                  <a:pt x="5915561" y="528850"/>
                  <a:pt x="5915999" y="520953"/>
                </a:cubicBezTo>
                <a:close/>
                <a:moveTo>
                  <a:pt x="5864896" y="268794"/>
                </a:moveTo>
                <a:cubicBezTo>
                  <a:pt x="5862371" y="279176"/>
                  <a:pt x="5860668" y="289296"/>
                  <a:pt x="5860021" y="299164"/>
                </a:cubicBezTo>
                <a:cubicBezTo>
                  <a:pt x="5859371" y="309031"/>
                  <a:pt x="5859776" y="318646"/>
                  <a:pt x="5861466" y="328017"/>
                </a:cubicBezTo>
                <a:close/>
                <a:moveTo>
                  <a:pt x="0" y="0"/>
                </a:moveTo>
                <a:lnTo>
                  <a:pt x="6182312" y="0"/>
                </a:lnTo>
                <a:lnTo>
                  <a:pt x="6178097" y="24480"/>
                </a:lnTo>
                <a:cubicBezTo>
                  <a:pt x="6175612" y="32636"/>
                  <a:pt x="6171850" y="40471"/>
                  <a:pt x="6166086" y="47806"/>
                </a:cubicBezTo>
                <a:cubicBezTo>
                  <a:pt x="6151226" y="66857"/>
                  <a:pt x="6154655" y="85336"/>
                  <a:pt x="6156942" y="105718"/>
                </a:cubicBezTo>
                <a:cubicBezTo>
                  <a:pt x="6158656" y="121150"/>
                  <a:pt x="6158085" y="136963"/>
                  <a:pt x="6158277" y="152584"/>
                </a:cubicBezTo>
                <a:cubicBezTo>
                  <a:pt x="6158846" y="180017"/>
                  <a:pt x="6159037" y="207450"/>
                  <a:pt x="6159990" y="234883"/>
                </a:cubicBezTo>
                <a:cubicBezTo>
                  <a:pt x="6160370" y="243648"/>
                  <a:pt x="6165135" y="252600"/>
                  <a:pt x="6164373" y="261173"/>
                </a:cubicBezTo>
                <a:cubicBezTo>
                  <a:pt x="6160752" y="300800"/>
                  <a:pt x="6155037" y="340425"/>
                  <a:pt x="6151798" y="380050"/>
                </a:cubicBezTo>
                <a:cubicBezTo>
                  <a:pt x="6149894" y="402529"/>
                  <a:pt x="6153511" y="425581"/>
                  <a:pt x="6150846" y="447870"/>
                </a:cubicBezTo>
                <a:cubicBezTo>
                  <a:pt x="6147798" y="473587"/>
                  <a:pt x="6139988" y="498733"/>
                  <a:pt x="6135223" y="524262"/>
                </a:cubicBezTo>
                <a:cubicBezTo>
                  <a:pt x="6133891" y="531310"/>
                  <a:pt x="6135606" y="539121"/>
                  <a:pt x="6135985" y="546552"/>
                </a:cubicBezTo>
                <a:cubicBezTo>
                  <a:pt x="6136367" y="554933"/>
                  <a:pt x="6137129" y="563125"/>
                  <a:pt x="6137320" y="571508"/>
                </a:cubicBezTo>
                <a:cubicBezTo>
                  <a:pt x="6137702" y="597037"/>
                  <a:pt x="6137129" y="622564"/>
                  <a:pt x="6138464" y="648092"/>
                </a:cubicBezTo>
                <a:cubicBezTo>
                  <a:pt x="6139225" y="663713"/>
                  <a:pt x="6147035" y="680096"/>
                  <a:pt x="6144177" y="694576"/>
                </a:cubicBezTo>
                <a:cubicBezTo>
                  <a:pt x="6138654" y="724104"/>
                  <a:pt x="6151036" y="753633"/>
                  <a:pt x="6140750" y="783158"/>
                </a:cubicBezTo>
                <a:cubicBezTo>
                  <a:pt x="6137702" y="792306"/>
                  <a:pt x="6145322" y="804877"/>
                  <a:pt x="6145702" y="815929"/>
                </a:cubicBezTo>
                <a:cubicBezTo>
                  <a:pt x="6146654" y="843552"/>
                  <a:pt x="6146464" y="871173"/>
                  <a:pt x="6146274" y="898797"/>
                </a:cubicBezTo>
                <a:cubicBezTo>
                  <a:pt x="6146084" y="923562"/>
                  <a:pt x="6148750" y="949281"/>
                  <a:pt x="6143416" y="973095"/>
                </a:cubicBezTo>
                <a:cubicBezTo>
                  <a:pt x="6137702" y="998052"/>
                  <a:pt x="6138464" y="1020529"/>
                  <a:pt x="6144940" y="1044725"/>
                </a:cubicBezTo>
                <a:cubicBezTo>
                  <a:pt x="6149322" y="1061298"/>
                  <a:pt x="6149894" y="1078826"/>
                  <a:pt x="6151226" y="1095972"/>
                </a:cubicBezTo>
                <a:cubicBezTo>
                  <a:pt x="6152750" y="1114449"/>
                  <a:pt x="6148750" y="1134834"/>
                  <a:pt x="6155037" y="1151600"/>
                </a:cubicBezTo>
                <a:cubicBezTo>
                  <a:pt x="6173706" y="1201512"/>
                  <a:pt x="6177706" y="1252757"/>
                  <a:pt x="6177706" y="1304955"/>
                </a:cubicBezTo>
                <a:cubicBezTo>
                  <a:pt x="6177706" y="1314483"/>
                  <a:pt x="6175041" y="1324198"/>
                  <a:pt x="6172183" y="1333341"/>
                </a:cubicBezTo>
                <a:cubicBezTo>
                  <a:pt x="6155037" y="1386684"/>
                  <a:pt x="6156560" y="1440216"/>
                  <a:pt x="6167039" y="1494509"/>
                </a:cubicBezTo>
                <a:cubicBezTo>
                  <a:pt x="6169325" y="1505751"/>
                  <a:pt x="6169706" y="1518324"/>
                  <a:pt x="6167421" y="1529563"/>
                </a:cubicBezTo>
                <a:cubicBezTo>
                  <a:pt x="6160752" y="1561189"/>
                  <a:pt x="6149702" y="1591859"/>
                  <a:pt x="6144940" y="1623675"/>
                </a:cubicBezTo>
                <a:cubicBezTo>
                  <a:pt x="6137129" y="1676253"/>
                  <a:pt x="6163417" y="1721785"/>
                  <a:pt x="6180565" y="1768838"/>
                </a:cubicBezTo>
                <a:cubicBezTo>
                  <a:pt x="6196758" y="1813610"/>
                  <a:pt x="6233335" y="1851709"/>
                  <a:pt x="6225142" y="1904673"/>
                </a:cubicBezTo>
                <a:cubicBezTo>
                  <a:pt x="6224381" y="1910004"/>
                  <a:pt x="6229524" y="1915912"/>
                  <a:pt x="6230858" y="1921817"/>
                </a:cubicBezTo>
                <a:cubicBezTo>
                  <a:pt x="6234479" y="1938009"/>
                  <a:pt x="6238857" y="1954202"/>
                  <a:pt x="6240574" y="1970586"/>
                </a:cubicBezTo>
                <a:cubicBezTo>
                  <a:pt x="6242861" y="1990589"/>
                  <a:pt x="6242100" y="2010974"/>
                  <a:pt x="6244004" y="2030977"/>
                </a:cubicBezTo>
                <a:cubicBezTo>
                  <a:pt x="6245147" y="2043835"/>
                  <a:pt x="6247242" y="2056600"/>
                  <a:pt x="6249052" y="2069340"/>
                </a:cubicBezTo>
                <a:lnTo>
                  <a:pt x="6249303" y="2072225"/>
                </a:lnTo>
                <a:lnTo>
                  <a:pt x="6249303" y="2131532"/>
                </a:lnTo>
                <a:lnTo>
                  <a:pt x="6248432" y="2138304"/>
                </a:lnTo>
                <a:cubicBezTo>
                  <a:pt x="6246241" y="2148519"/>
                  <a:pt x="6243623" y="2158712"/>
                  <a:pt x="6241908" y="2168903"/>
                </a:cubicBezTo>
                <a:cubicBezTo>
                  <a:pt x="6237145" y="2197670"/>
                  <a:pt x="6238479" y="2229296"/>
                  <a:pt x="6226286" y="2254633"/>
                </a:cubicBezTo>
                <a:cubicBezTo>
                  <a:pt x="6213332" y="2281683"/>
                  <a:pt x="6207426" y="2307402"/>
                  <a:pt x="6211426" y="2335405"/>
                </a:cubicBezTo>
                <a:cubicBezTo>
                  <a:pt x="6212760" y="2344741"/>
                  <a:pt x="6220762" y="2356744"/>
                  <a:pt x="6228952" y="2360933"/>
                </a:cubicBezTo>
                <a:cubicBezTo>
                  <a:pt x="6247241" y="2370270"/>
                  <a:pt x="6250481" y="2383032"/>
                  <a:pt x="6244193" y="2400369"/>
                </a:cubicBezTo>
                <a:cubicBezTo>
                  <a:pt x="6238857" y="2415420"/>
                  <a:pt x="6236192" y="2433897"/>
                  <a:pt x="6225904" y="2444184"/>
                </a:cubicBezTo>
                <a:cubicBezTo>
                  <a:pt x="6196758" y="2473333"/>
                  <a:pt x="6195806" y="2510483"/>
                  <a:pt x="6187996" y="2546678"/>
                </a:cubicBezTo>
                <a:cubicBezTo>
                  <a:pt x="6183231" y="2568774"/>
                  <a:pt x="6183041" y="2589352"/>
                  <a:pt x="6186279" y="2611450"/>
                </a:cubicBezTo>
                <a:cubicBezTo>
                  <a:pt x="6193518" y="2659455"/>
                  <a:pt x="6183231" y="2706131"/>
                  <a:pt x="6170087" y="2752235"/>
                </a:cubicBezTo>
                <a:cubicBezTo>
                  <a:pt x="6161325" y="2782716"/>
                  <a:pt x="6155990" y="2813958"/>
                  <a:pt x="6147035" y="2844248"/>
                </a:cubicBezTo>
                <a:cubicBezTo>
                  <a:pt x="6140177" y="2866918"/>
                  <a:pt x="6131985" y="2889587"/>
                  <a:pt x="6120937" y="2910353"/>
                </a:cubicBezTo>
                <a:cubicBezTo>
                  <a:pt x="6104743" y="2940455"/>
                  <a:pt x="6080358" y="2966742"/>
                  <a:pt x="6086835" y="3005035"/>
                </a:cubicBezTo>
                <a:cubicBezTo>
                  <a:pt x="6092550" y="3038756"/>
                  <a:pt x="6080550" y="3069235"/>
                  <a:pt x="6069119" y="3100099"/>
                </a:cubicBezTo>
                <a:cubicBezTo>
                  <a:pt x="6060737" y="3122770"/>
                  <a:pt x="6052162" y="3145436"/>
                  <a:pt x="6046828" y="3168870"/>
                </a:cubicBezTo>
                <a:cubicBezTo>
                  <a:pt x="6040542" y="3196686"/>
                  <a:pt x="6043210" y="3228119"/>
                  <a:pt x="6031589" y="3252885"/>
                </a:cubicBezTo>
                <a:cubicBezTo>
                  <a:pt x="6019396" y="3278795"/>
                  <a:pt x="6027588" y="3300319"/>
                  <a:pt x="6031017" y="3323372"/>
                </a:cubicBezTo>
                <a:cubicBezTo>
                  <a:pt x="6036353" y="3360139"/>
                  <a:pt x="6046258" y="3396719"/>
                  <a:pt x="6033685" y="3433866"/>
                </a:cubicBezTo>
                <a:cubicBezTo>
                  <a:pt x="6018444" y="3479015"/>
                  <a:pt x="6002060" y="3523785"/>
                  <a:pt x="5987583" y="3569124"/>
                </a:cubicBezTo>
                <a:cubicBezTo>
                  <a:pt x="5982056" y="3586653"/>
                  <a:pt x="5979770" y="3605509"/>
                  <a:pt x="5977295" y="3623799"/>
                </a:cubicBezTo>
                <a:cubicBezTo>
                  <a:pt x="5975197" y="3641134"/>
                  <a:pt x="5980533" y="3661899"/>
                  <a:pt x="5972533" y="3675238"/>
                </a:cubicBezTo>
                <a:cubicBezTo>
                  <a:pt x="5951958" y="3709529"/>
                  <a:pt x="5941860" y="3744770"/>
                  <a:pt x="5941860" y="3784397"/>
                </a:cubicBezTo>
                <a:cubicBezTo>
                  <a:pt x="5941860" y="3799258"/>
                  <a:pt x="5933287" y="3813737"/>
                  <a:pt x="5931762" y="3828785"/>
                </a:cubicBezTo>
                <a:cubicBezTo>
                  <a:pt x="5929858" y="3849362"/>
                  <a:pt x="5924714" y="3872985"/>
                  <a:pt x="5931955" y="3890891"/>
                </a:cubicBezTo>
                <a:cubicBezTo>
                  <a:pt x="5949100" y="3932993"/>
                  <a:pt x="5934810" y="3967091"/>
                  <a:pt x="5917857" y="4003861"/>
                </a:cubicBezTo>
                <a:cubicBezTo>
                  <a:pt x="5901092" y="4040058"/>
                  <a:pt x="5887757" y="4078159"/>
                  <a:pt x="5876707" y="4116641"/>
                </a:cubicBezTo>
                <a:cubicBezTo>
                  <a:pt x="5872706" y="4131119"/>
                  <a:pt x="5879375" y="4148453"/>
                  <a:pt x="5880708" y="4164458"/>
                </a:cubicBezTo>
                <a:cubicBezTo>
                  <a:pt x="5881089" y="4170174"/>
                  <a:pt x="5881661" y="4176461"/>
                  <a:pt x="5879756" y="4181603"/>
                </a:cubicBezTo>
                <a:cubicBezTo>
                  <a:pt x="5861466" y="4231324"/>
                  <a:pt x="5847560" y="4281810"/>
                  <a:pt x="5857085" y="4335722"/>
                </a:cubicBezTo>
                <a:cubicBezTo>
                  <a:pt x="5858038" y="4340674"/>
                  <a:pt x="5855942" y="4346201"/>
                  <a:pt x="5854608" y="4351154"/>
                </a:cubicBezTo>
                <a:cubicBezTo>
                  <a:pt x="5847751" y="4375349"/>
                  <a:pt x="5836892" y="4398972"/>
                  <a:pt x="5834415" y="4423545"/>
                </a:cubicBezTo>
                <a:cubicBezTo>
                  <a:pt x="5828319" y="4484127"/>
                  <a:pt x="5825841" y="4545086"/>
                  <a:pt x="5821841" y="4606053"/>
                </a:cubicBezTo>
                <a:cubicBezTo>
                  <a:pt x="5821653" y="4609863"/>
                  <a:pt x="5821653" y="4613864"/>
                  <a:pt x="5820317" y="4617291"/>
                </a:cubicBezTo>
                <a:cubicBezTo>
                  <a:pt x="5812125" y="4639772"/>
                  <a:pt x="5814794" y="4659393"/>
                  <a:pt x="5830414" y="4678445"/>
                </a:cubicBezTo>
                <a:cubicBezTo>
                  <a:pt x="5837273" y="4686828"/>
                  <a:pt x="5840892" y="4698258"/>
                  <a:pt x="5844703" y="4708734"/>
                </a:cubicBezTo>
                <a:cubicBezTo>
                  <a:pt x="5850418" y="4724167"/>
                  <a:pt x="5855942" y="4739978"/>
                  <a:pt x="5859562" y="4755980"/>
                </a:cubicBezTo>
                <a:cubicBezTo>
                  <a:pt x="5862991" y="4771793"/>
                  <a:pt x="5867753" y="4788747"/>
                  <a:pt x="5865088" y="4803988"/>
                </a:cubicBezTo>
                <a:cubicBezTo>
                  <a:pt x="5860326" y="4831420"/>
                  <a:pt x="5849657" y="4857522"/>
                  <a:pt x="5842606" y="4884572"/>
                </a:cubicBezTo>
                <a:cubicBezTo>
                  <a:pt x="5840129" y="4893907"/>
                  <a:pt x="5840512" y="4904195"/>
                  <a:pt x="5840321" y="4913909"/>
                </a:cubicBezTo>
                <a:cubicBezTo>
                  <a:pt x="5839750" y="4936201"/>
                  <a:pt x="5845274" y="4959061"/>
                  <a:pt x="5829462" y="4979253"/>
                </a:cubicBezTo>
                <a:cubicBezTo>
                  <a:pt x="5814602" y="4997922"/>
                  <a:pt x="5818983" y="5016785"/>
                  <a:pt x="5830223" y="5036405"/>
                </a:cubicBezTo>
                <a:cubicBezTo>
                  <a:pt x="5838225" y="5050504"/>
                  <a:pt x="5844513" y="5066505"/>
                  <a:pt x="5847560" y="5082317"/>
                </a:cubicBezTo>
                <a:cubicBezTo>
                  <a:pt x="5851752" y="5104036"/>
                  <a:pt x="5853466" y="5125562"/>
                  <a:pt x="5850988" y="5148995"/>
                </a:cubicBezTo>
                <a:cubicBezTo>
                  <a:pt x="5849275" y="5165570"/>
                  <a:pt x="5848512" y="5179097"/>
                  <a:pt x="5838416" y="5192051"/>
                </a:cubicBezTo>
                <a:cubicBezTo>
                  <a:pt x="5836892" y="5194145"/>
                  <a:pt x="5836510" y="5197955"/>
                  <a:pt x="5836703" y="5200813"/>
                </a:cubicBezTo>
                <a:cubicBezTo>
                  <a:pt x="5839941" y="5238343"/>
                  <a:pt x="5838225" y="5275491"/>
                  <a:pt x="5835937" y="5313403"/>
                </a:cubicBezTo>
                <a:cubicBezTo>
                  <a:pt x="5832892" y="5361598"/>
                  <a:pt x="5841844" y="5412276"/>
                  <a:pt x="5873849" y="5453995"/>
                </a:cubicBezTo>
                <a:cubicBezTo>
                  <a:pt x="5878613" y="5460092"/>
                  <a:pt x="5880708" y="5469236"/>
                  <a:pt x="5881852" y="5477239"/>
                </a:cubicBezTo>
                <a:cubicBezTo>
                  <a:pt x="5886804" y="5514957"/>
                  <a:pt x="5890233" y="5552869"/>
                  <a:pt x="5895758" y="5590590"/>
                </a:cubicBezTo>
                <a:cubicBezTo>
                  <a:pt x="5898806" y="5611164"/>
                  <a:pt x="5901474" y="5632691"/>
                  <a:pt x="5909856" y="5651360"/>
                </a:cubicBezTo>
                <a:cubicBezTo>
                  <a:pt x="5918047" y="5669647"/>
                  <a:pt x="5927762" y="5684320"/>
                  <a:pt x="5910618" y="5695178"/>
                </a:cubicBezTo>
                <a:cubicBezTo>
                  <a:pt x="5919762" y="5714607"/>
                  <a:pt x="5927383" y="5731564"/>
                  <a:pt x="5935573" y="5748136"/>
                </a:cubicBezTo>
                <a:cubicBezTo>
                  <a:pt x="5938620" y="5754234"/>
                  <a:pt x="5943575" y="5759378"/>
                  <a:pt x="5946433" y="5765474"/>
                </a:cubicBezTo>
                <a:cubicBezTo>
                  <a:pt x="5949481" y="5771953"/>
                  <a:pt x="5951385" y="5779191"/>
                  <a:pt x="5952911" y="5786239"/>
                </a:cubicBezTo>
                <a:cubicBezTo>
                  <a:pt x="5959768" y="5817674"/>
                  <a:pt x="5966054" y="5849107"/>
                  <a:pt x="5973485" y="5880348"/>
                </a:cubicBezTo>
                <a:cubicBezTo>
                  <a:pt x="5975008" y="5886447"/>
                  <a:pt x="5981104" y="5891590"/>
                  <a:pt x="5985103" y="5897114"/>
                </a:cubicBezTo>
                <a:cubicBezTo>
                  <a:pt x="5987772" y="5900735"/>
                  <a:pt x="5991773" y="5904353"/>
                  <a:pt x="5992345" y="5908355"/>
                </a:cubicBezTo>
                <a:cubicBezTo>
                  <a:pt x="5996917" y="5938836"/>
                  <a:pt x="6002252" y="5969124"/>
                  <a:pt x="6004537" y="5999796"/>
                </a:cubicBezTo>
                <a:cubicBezTo>
                  <a:pt x="6006440" y="6025515"/>
                  <a:pt x="6005871" y="6050282"/>
                  <a:pt x="6039018" y="6056948"/>
                </a:cubicBezTo>
                <a:cubicBezTo>
                  <a:pt x="6044734" y="6058092"/>
                  <a:pt x="6050831" y="6066284"/>
                  <a:pt x="6053687" y="6072569"/>
                </a:cubicBezTo>
                <a:cubicBezTo>
                  <a:pt x="6061879" y="6090477"/>
                  <a:pt x="6067404" y="6109530"/>
                  <a:pt x="6075785" y="6127247"/>
                </a:cubicBezTo>
                <a:cubicBezTo>
                  <a:pt x="6103790" y="6185351"/>
                  <a:pt x="6121508" y="6246121"/>
                  <a:pt x="6118269" y="6311084"/>
                </a:cubicBezTo>
                <a:cubicBezTo>
                  <a:pt x="6117317" y="6331277"/>
                  <a:pt x="6107028" y="6350899"/>
                  <a:pt x="6103217" y="6363664"/>
                </a:cubicBezTo>
                <a:cubicBezTo>
                  <a:pt x="6118269" y="6400429"/>
                  <a:pt x="6132747" y="6431292"/>
                  <a:pt x="6143606" y="6463490"/>
                </a:cubicBezTo>
                <a:cubicBezTo>
                  <a:pt x="6153322" y="6491874"/>
                  <a:pt x="6159418" y="6521593"/>
                  <a:pt x="6166466" y="6550742"/>
                </a:cubicBezTo>
                <a:cubicBezTo>
                  <a:pt x="6169135" y="6561411"/>
                  <a:pt x="6170658" y="6572269"/>
                  <a:pt x="6171993" y="6583128"/>
                </a:cubicBezTo>
                <a:cubicBezTo>
                  <a:pt x="6176183" y="6617036"/>
                  <a:pt x="6166086" y="6652472"/>
                  <a:pt x="6182089" y="6685617"/>
                </a:cubicBezTo>
                <a:cubicBezTo>
                  <a:pt x="6190471" y="6702955"/>
                  <a:pt x="6200567" y="6720103"/>
                  <a:pt x="6204949" y="6738388"/>
                </a:cubicBezTo>
                <a:cubicBezTo>
                  <a:pt x="6209712" y="6758011"/>
                  <a:pt x="6217142" y="6777207"/>
                  <a:pt x="6222453" y="6796804"/>
                </a:cubicBezTo>
                <a:lnTo>
                  <a:pt x="6227224" y="6857457"/>
                </a:lnTo>
                <a:lnTo>
                  <a:pt x="6099985" y="6857457"/>
                </a:lnTo>
                <a:lnTo>
                  <a:pt x="6099985" y="6857998"/>
                </a:lnTo>
                <a:lnTo>
                  <a:pt x="0" y="6857998"/>
                </a:lnTo>
                <a:close/>
              </a:path>
            </a:pathLst>
          </a:custGeom>
          <a:effectLst>
            <a:outerShdw blurRad="381000" dist="152400" algn="tl" rotWithShape="0">
              <a:prstClr val="black">
                <a:alpha val="10000"/>
              </a:prstClr>
            </a:outerShdw>
          </a:effectLst>
        </p:spPr>
      </p:pic>
      <p:sp>
        <p:nvSpPr>
          <p:cNvPr id="67" name="Freeform: Shape 62">
            <a:extLst>
              <a:ext uri="{FF2B5EF4-FFF2-40B4-BE49-F238E27FC236}">
                <a16:creationId xmlns:a16="http://schemas.microsoft.com/office/drawing/2014/main" id="{B01367A3-F670-4BD9-9972-F7E97FC22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Shape 64">
            <a:extLst>
              <a:ext uri="{FF2B5EF4-FFF2-40B4-BE49-F238E27FC236}">
                <a16:creationId xmlns:a16="http://schemas.microsoft.com/office/drawing/2014/main" id="{38C3DB02-606C-40EC-8381-7A29A1ADF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9793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4DBE44-1B73-7365-2BD2-23E41F21328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Books</a:t>
            </a:r>
          </a:p>
        </p:txBody>
      </p:sp>
      <p:sp>
        <p:nvSpPr>
          <p:cNvPr id="3" name="Subtitle 2">
            <a:extLst>
              <a:ext uri="{FF2B5EF4-FFF2-40B4-BE49-F238E27FC236}">
                <a16:creationId xmlns:a16="http://schemas.microsoft.com/office/drawing/2014/main" id="{19157D72-E6C3-1B75-6E5A-EF6B2106F726}"/>
              </a:ext>
            </a:extLst>
          </p:cNvPr>
          <p:cNvSpPr>
            <a:spLocks noGrp="1"/>
          </p:cNvSpPr>
          <p:nvPr>
            <p:ph type="subTitle" idx="1"/>
          </p:nvPr>
        </p:nvSpPr>
        <p:spPr>
          <a:xfrm>
            <a:off x="638882" y="4631161"/>
            <a:ext cx="3571810" cy="1559327"/>
          </a:xfrm>
        </p:spPr>
        <p:txBody>
          <a:bodyPr vert="horz" lIns="91440" tIns="45720" rIns="91440" bIns="45720" rtlCol="0">
            <a:normAutofit/>
          </a:bodyPr>
          <a:lstStyle/>
          <a:p>
            <a:r>
              <a:rPr lang="en-US" sz="2000" kern="1200">
                <a:solidFill>
                  <a:schemeClr val="tx1"/>
                </a:solidFill>
                <a:latin typeface="+mn-lt"/>
                <a:ea typeface="+mn-ea"/>
                <a:cs typeface="+mn-cs"/>
              </a:rPr>
              <a:t>The books in the catalog are separated into several categories. Library users can view books according to each category.</a:t>
            </a:r>
          </a:p>
        </p:txBody>
      </p:sp>
      <p:sp>
        <p:nvSpPr>
          <p:cNvPr id="3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11CDEF47-22BA-FC35-42E1-A09CECE8D2E7}"/>
              </a:ext>
            </a:extLst>
          </p:cNvPr>
          <p:cNvPicPr>
            <a:picLocks noChangeAspect="1"/>
          </p:cNvPicPr>
          <p:nvPr/>
        </p:nvPicPr>
        <p:blipFill>
          <a:blip r:embed="rId2"/>
          <a:stretch>
            <a:fillRect/>
          </a:stretch>
        </p:blipFill>
        <p:spPr>
          <a:xfrm>
            <a:off x="4654296" y="1764941"/>
            <a:ext cx="7214616" cy="3300686"/>
          </a:xfrm>
          <a:prstGeom prst="rect">
            <a:avLst/>
          </a:prstGeom>
        </p:spPr>
      </p:pic>
      <p:sp>
        <p:nvSpPr>
          <p:cNvPr id="5" name="Slide Number Placeholder 4">
            <a:extLst>
              <a:ext uri="{FF2B5EF4-FFF2-40B4-BE49-F238E27FC236}">
                <a16:creationId xmlns:a16="http://schemas.microsoft.com/office/drawing/2014/main" id="{B1D5A5BA-87B0-058C-8717-204B8C4AA3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a:pPr>
                <a:spcAft>
                  <a:spcPts val="600"/>
                </a:spcAft>
              </a:pPr>
              <a:t>14</a:t>
            </a:fld>
            <a:endParaRPr lang="en-US" sz="1200"/>
          </a:p>
        </p:txBody>
      </p:sp>
    </p:spTree>
    <p:extLst>
      <p:ext uri="{BB962C8B-B14F-4D97-AF65-F5344CB8AC3E}">
        <p14:creationId xmlns:p14="http://schemas.microsoft.com/office/powerpoint/2010/main" val="2129707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Freeform: Shape 62">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23F73106-FB73-D5A9-F908-73F78B031939}"/>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15</a:t>
            </a:fld>
            <a:endParaRPr lang="en-US" sz="1200">
              <a:solidFill>
                <a:schemeClr val="bg1"/>
              </a:solidFill>
            </a:endParaRPr>
          </a:p>
        </p:txBody>
      </p:sp>
      <p:pic>
        <p:nvPicPr>
          <p:cNvPr id="2" name="Picture 2" descr="Graphical user interface, application&#10;&#10;Description automatically generated">
            <a:extLst>
              <a:ext uri="{FF2B5EF4-FFF2-40B4-BE49-F238E27FC236}">
                <a16:creationId xmlns:a16="http://schemas.microsoft.com/office/drawing/2014/main" id="{3B99B55F-69EA-3C8E-7193-FDC29D3F8B9E}"/>
              </a:ext>
            </a:extLst>
          </p:cNvPr>
          <p:cNvPicPr>
            <a:picLocks noChangeAspect="1"/>
          </p:cNvPicPr>
          <p:nvPr/>
        </p:nvPicPr>
        <p:blipFill>
          <a:blip r:embed="rId2"/>
          <a:stretch>
            <a:fillRect/>
          </a:stretch>
        </p:blipFill>
        <p:spPr>
          <a:xfrm>
            <a:off x="1506032" y="965201"/>
            <a:ext cx="5487785" cy="4911568"/>
          </a:xfrm>
          <a:prstGeom prst="rect">
            <a:avLst/>
          </a:prstGeom>
        </p:spPr>
      </p:pic>
    </p:spTree>
    <p:extLst>
      <p:ext uri="{BB962C8B-B14F-4D97-AF65-F5344CB8AC3E}">
        <p14:creationId xmlns:p14="http://schemas.microsoft.com/office/powerpoint/2010/main" val="299780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Freeform: Shape 47">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3" descr="Text&#10;&#10;Description automatically generated">
            <a:extLst>
              <a:ext uri="{FF2B5EF4-FFF2-40B4-BE49-F238E27FC236}">
                <a16:creationId xmlns:a16="http://schemas.microsoft.com/office/drawing/2014/main" id="{83070B01-5C25-C861-191B-0985B9E55D1A}"/>
              </a:ext>
            </a:extLst>
          </p:cNvPr>
          <p:cNvPicPr>
            <a:picLocks noChangeAspect="1"/>
          </p:cNvPicPr>
          <p:nvPr/>
        </p:nvPicPr>
        <p:blipFill>
          <a:blip r:embed="rId2"/>
          <a:stretch>
            <a:fillRect/>
          </a:stretch>
        </p:blipFill>
        <p:spPr>
          <a:xfrm>
            <a:off x="1857193" y="643466"/>
            <a:ext cx="4620470" cy="5566833"/>
          </a:xfrm>
          <a:prstGeom prst="rect">
            <a:avLst/>
          </a:prstGeom>
        </p:spPr>
      </p:pic>
      <p:grpSp>
        <p:nvGrpSpPr>
          <p:cNvPr id="50" name="Group 49">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51"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52"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Slide Number Placeholder 4">
            <a:extLst>
              <a:ext uri="{FF2B5EF4-FFF2-40B4-BE49-F238E27FC236}">
                <a16:creationId xmlns:a16="http://schemas.microsoft.com/office/drawing/2014/main" id="{23F73106-FB73-D5A9-F908-73F78B031939}"/>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tx1"/>
                </a:solidFill>
              </a:rPr>
              <a:pPr algn="ctr">
                <a:spcAft>
                  <a:spcPts val="600"/>
                </a:spcAft>
              </a:pPr>
              <a:t>16</a:t>
            </a:fld>
            <a:endParaRPr lang="en-US" sz="1200">
              <a:solidFill>
                <a:schemeClr val="tx1"/>
              </a:solidFill>
            </a:endParaRPr>
          </a:p>
        </p:txBody>
      </p:sp>
    </p:spTree>
    <p:extLst>
      <p:ext uri="{BB962C8B-B14F-4D97-AF65-F5344CB8AC3E}">
        <p14:creationId xmlns:p14="http://schemas.microsoft.com/office/powerpoint/2010/main" val="3736108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C4DBE44-1B73-7365-2BD2-23E41F21328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Authors</a:t>
            </a:r>
          </a:p>
          <a:p>
            <a:endParaRPr lang="en-US" sz="4000" kern="1200">
              <a:solidFill>
                <a:srgbClr val="FFFFFF"/>
              </a:solidFill>
              <a:latin typeface="+mj-lt"/>
              <a:ea typeface="+mj-ea"/>
              <a:cs typeface="+mj-cs"/>
            </a:endParaRPr>
          </a:p>
        </p:txBody>
      </p:sp>
      <p:sp>
        <p:nvSpPr>
          <p:cNvPr id="3" name="Subtitle 2">
            <a:extLst>
              <a:ext uri="{FF2B5EF4-FFF2-40B4-BE49-F238E27FC236}">
                <a16:creationId xmlns:a16="http://schemas.microsoft.com/office/drawing/2014/main" id="{19157D72-E6C3-1B75-6E5A-EF6B2106F726}"/>
              </a:ext>
            </a:extLst>
          </p:cNvPr>
          <p:cNvSpPr>
            <a:spLocks noGrp="1"/>
          </p:cNvSpPr>
          <p:nvPr>
            <p:ph type="subTitle" idx="1"/>
          </p:nvPr>
        </p:nvSpPr>
        <p:spPr>
          <a:xfrm>
            <a:off x="660042" y="806824"/>
            <a:ext cx="2919738" cy="1494117"/>
          </a:xfrm>
        </p:spPr>
        <p:txBody>
          <a:bodyPr vert="horz" lIns="91440" tIns="45720" rIns="91440" bIns="45720" rtlCol="0" anchor="b">
            <a:normAutofit/>
          </a:bodyPr>
          <a:lstStyle/>
          <a:p>
            <a:r>
              <a:rPr lang="en-US" sz="1700" kern="1200">
                <a:solidFill>
                  <a:srgbClr val="FFFFFF"/>
                </a:solidFill>
                <a:latin typeface="+mn-lt"/>
                <a:ea typeface="+mn-ea"/>
                <a:cs typeface="+mn-cs"/>
              </a:rPr>
              <a:t>Authors in the catalog are separated into several categories. Library users can view authors according to each category.</a:t>
            </a:r>
          </a:p>
          <a:p>
            <a:endParaRPr lang="en-US" sz="1700" kern="1200">
              <a:solidFill>
                <a:srgbClr val="FFFFFF"/>
              </a:solidFill>
              <a:latin typeface="+mn-lt"/>
              <a:ea typeface="+mn-ea"/>
              <a:cs typeface="+mn-cs"/>
            </a:endParaRPr>
          </a:p>
        </p:txBody>
      </p:sp>
      <p:pic>
        <p:nvPicPr>
          <p:cNvPr id="4" name="Picture 5" descr="A picture containing text&#10;&#10;Description automatically generated">
            <a:extLst>
              <a:ext uri="{FF2B5EF4-FFF2-40B4-BE49-F238E27FC236}">
                <a16:creationId xmlns:a16="http://schemas.microsoft.com/office/drawing/2014/main" id="{59855DC3-4ABC-B027-0865-E5E97A7E133D}"/>
              </a:ext>
            </a:extLst>
          </p:cNvPr>
          <p:cNvPicPr>
            <a:picLocks noChangeAspect="1"/>
          </p:cNvPicPr>
          <p:nvPr/>
        </p:nvPicPr>
        <p:blipFill>
          <a:blip r:embed="rId2"/>
          <a:stretch>
            <a:fillRect/>
          </a:stretch>
        </p:blipFill>
        <p:spPr>
          <a:xfrm>
            <a:off x="4502428" y="1776111"/>
            <a:ext cx="7225748" cy="3305778"/>
          </a:xfrm>
          <a:prstGeom prst="rect">
            <a:avLst/>
          </a:prstGeom>
        </p:spPr>
      </p:pic>
      <p:sp>
        <p:nvSpPr>
          <p:cNvPr id="5" name="Slide Number Placeholder 4">
            <a:extLst>
              <a:ext uri="{FF2B5EF4-FFF2-40B4-BE49-F238E27FC236}">
                <a16:creationId xmlns:a16="http://schemas.microsoft.com/office/drawing/2014/main" id="{B1D5A5BA-87B0-058C-8717-204B8C4AA32D}"/>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17</a:t>
            </a:fld>
            <a:endParaRPr lang="en-US" sz="1100">
              <a:solidFill>
                <a:schemeClr val="tx1">
                  <a:lumMod val="50000"/>
                  <a:lumOff val="50000"/>
                </a:schemeClr>
              </a:solidFill>
            </a:endParaRPr>
          </a:p>
        </p:txBody>
      </p:sp>
    </p:spTree>
    <p:extLst>
      <p:ext uri="{BB962C8B-B14F-4D97-AF65-F5344CB8AC3E}">
        <p14:creationId xmlns:p14="http://schemas.microsoft.com/office/powerpoint/2010/main" val="1326339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5" name="Freeform: Shape 64">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3" descr="Graphical user interface, application&#10;&#10;Description automatically generated">
            <a:extLst>
              <a:ext uri="{FF2B5EF4-FFF2-40B4-BE49-F238E27FC236}">
                <a16:creationId xmlns:a16="http://schemas.microsoft.com/office/drawing/2014/main" id="{192F4841-C9F3-52DC-2804-C1D10DD32758}"/>
              </a:ext>
            </a:extLst>
          </p:cNvPr>
          <p:cNvPicPr>
            <a:picLocks noChangeAspect="1"/>
          </p:cNvPicPr>
          <p:nvPr/>
        </p:nvPicPr>
        <p:blipFill>
          <a:blip r:embed="rId2"/>
          <a:stretch>
            <a:fillRect/>
          </a:stretch>
        </p:blipFill>
        <p:spPr>
          <a:xfrm>
            <a:off x="2985075" y="782858"/>
            <a:ext cx="6224655" cy="5571066"/>
          </a:xfrm>
          <a:prstGeom prst="rect">
            <a:avLst/>
          </a:prstGeom>
        </p:spPr>
      </p:pic>
      <p:sp>
        <p:nvSpPr>
          <p:cNvPr id="5" name="Slide Number Placeholder 4">
            <a:extLst>
              <a:ext uri="{FF2B5EF4-FFF2-40B4-BE49-F238E27FC236}">
                <a16:creationId xmlns:a16="http://schemas.microsoft.com/office/drawing/2014/main" id="{23F73106-FB73-D5A9-F908-73F78B03193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a:pPr>
                <a:spcAft>
                  <a:spcPts val="600"/>
                </a:spcAft>
              </a:pPr>
              <a:t>18</a:t>
            </a:fld>
            <a:endParaRPr lang="en-US" sz="1200"/>
          </a:p>
        </p:txBody>
      </p:sp>
    </p:spTree>
    <p:extLst>
      <p:ext uri="{BB962C8B-B14F-4D97-AF65-F5344CB8AC3E}">
        <p14:creationId xmlns:p14="http://schemas.microsoft.com/office/powerpoint/2010/main" val="2399601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8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91">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9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A picture containing text&#10;&#10;Description automatically generated">
            <a:extLst>
              <a:ext uri="{FF2B5EF4-FFF2-40B4-BE49-F238E27FC236}">
                <a16:creationId xmlns:a16="http://schemas.microsoft.com/office/drawing/2014/main" id="{DB4AABAF-6E7C-3BF9-E9A8-8A20625FE073}"/>
              </a:ext>
            </a:extLst>
          </p:cNvPr>
          <p:cNvPicPr>
            <a:picLocks noChangeAspect="1"/>
          </p:cNvPicPr>
          <p:nvPr/>
        </p:nvPicPr>
        <p:blipFill>
          <a:blip r:embed="rId2"/>
          <a:stretch>
            <a:fillRect/>
          </a:stretch>
        </p:blipFill>
        <p:spPr>
          <a:xfrm>
            <a:off x="3317367" y="457200"/>
            <a:ext cx="5557265" cy="5943600"/>
          </a:xfrm>
          <a:prstGeom prst="rect">
            <a:avLst/>
          </a:prstGeom>
        </p:spPr>
      </p:pic>
      <p:sp>
        <p:nvSpPr>
          <p:cNvPr id="5" name="Slide Number Placeholder 4">
            <a:extLst>
              <a:ext uri="{FF2B5EF4-FFF2-40B4-BE49-F238E27FC236}">
                <a16:creationId xmlns:a16="http://schemas.microsoft.com/office/drawing/2014/main" id="{23F73106-FB73-D5A9-F908-73F78B03193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rgbClr val="FFFFFF"/>
                </a:solidFill>
              </a:rPr>
              <a:pPr>
                <a:spcAft>
                  <a:spcPts val="600"/>
                </a:spcAft>
              </a:pPr>
              <a:t>19</a:t>
            </a:fld>
            <a:endParaRPr lang="en-US" sz="1100">
              <a:solidFill>
                <a:srgbClr val="FFFFFF"/>
              </a:solidFill>
            </a:endParaRPr>
          </a:p>
        </p:txBody>
      </p:sp>
    </p:spTree>
    <p:extLst>
      <p:ext uri="{BB962C8B-B14F-4D97-AF65-F5344CB8AC3E}">
        <p14:creationId xmlns:p14="http://schemas.microsoft.com/office/powerpoint/2010/main" val="3560316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Account Creation</a:t>
            </a:r>
          </a:p>
          <a:p>
            <a:endParaRPr lang="en-US" sz="5400"/>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890339" y="4636008"/>
            <a:ext cx="3734014" cy="1572768"/>
          </a:xfrm>
        </p:spPr>
        <p:txBody>
          <a:bodyPr vert="horz" lIns="91440" tIns="45720" rIns="91440" bIns="45720" rtlCol="0">
            <a:normAutofit/>
          </a:bodyPr>
          <a:lstStyle/>
          <a:p>
            <a:r>
              <a:rPr lang="en-US" sz="1700">
                <a:solidFill>
                  <a:schemeClr val="tx1"/>
                </a:solidFill>
              </a:rPr>
              <a:t>Regardless of the type of account, account creation can be done in one of two ways: via the admin page or via the library website.</a:t>
            </a:r>
            <a:br>
              <a:rPr lang="en-US" sz="1700">
                <a:solidFill>
                  <a:schemeClr val="tx1"/>
                </a:solidFill>
              </a:rPr>
            </a:br>
            <a:endParaRPr lang="en-US" sz="1700">
              <a:solidFill>
                <a:schemeClr val="tx1"/>
              </a:solidFill>
            </a:endParaRPr>
          </a:p>
          <a:p>
            <a:endParaRPr lang="en-US" sz="1700">
              <a:solidFill>
                <a:schemeClr val="tx1"/>
              </a:solidFill>
            </a:endParaRPr>
          </a:p>
        </p:txBody>
      </p:sp>
      <p:sp>
        <p:nvSpPr>
          <p:cNvPr id="89"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313062ED-1F64-9342-C320-B0D892E7B64C}"/>
              </a:ext>
            </a:extLst>
          </p:cNvPr>
          <p:cNvPicPr>
            <a:picLocks noChangeAspect="1"/>
          </p:cNvPicPr>
          <p:nvPr/>
        </p:nvPicPr>
        <p:blipFill rotWithShape="1">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10591800" y="6356350"/>
            <a:ext cx="762000"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2</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74437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DBE44-1B73-7365-2BD2-23E41F213286}"/>
              </a:ext>
            </a:extLst>
          </p:cNvPr>
          <p:cNvSpPr>
            <a:spLocks noGrp="1"/>
          </p:cNvSpPr>
          <p:nvPr>
            <p:ph type="title"/>
          </p:nvPr>
        </p:nvSpPr>
        <p:spPr>
          <a:xfrm>
            <a:off x="6654799" y="640081"/>
            <a:ext cx="4897119" cy="3538217"/>
          </a:xfrm>
          <a:noFill/>
        </p:spPr>
        <p:txBody>
          <a:bodyPr vert="horz" lIns="91440" tIns="45720" rIns="91440" bIns="45720" rtlCol="0" anchor="b">
            <a:normAutofit/>
          </a:bodyPr>
          <a:lstStyle/>
          <a:p>
            <a:r>
              <a:rPr lang="en-US" sz="6000" kern="1200">
                <a:solidFill>
                  <a:schemeClr val="tx1"/>
                </a:solidFill>
                <a:latin typeface="+mj-lt"/>
                <a:ea typeface="+mj-ea"/>
                <a:cs typeface="+mj-cs"/>
              </a:rPr>
              <a:t>OTHER CATEGORIES</a:t>
            </a:r>
          </a:p>
        </p:txBody>
      </p:sp>
      <p:sp>
        <p:nvSpPr>
          <p:cNvPr id="3" name="Subtitle 2">
            <a:extLst>
              <a:ext uri="{FF2B5EF4-FFF2-40B4-BE49-F238E27FC236}">
                <a16:creationId xmlns:a16="http://schemas.microsoft.com/office/drawing/2014/main" id="{19157D72-E6C3-1B75-6E5A-EF6B2106F726}"/>
              </a:ext>
            </a:extLst>
          </p:cNvPr>
          <p:cNvSpPr>
            <a:spLocks noGrp="1"/>
          </p:cNvSpPr>
          <p:nvPr>
            <p:ph type="subTitle" idx="1"/>
          </p:nvPr>
        </p:nvSpPr>
        <p:spPr>
          <a:xfrm>
            <a:off x="6654799" y="4660903"/>
            <a:ext cx="4897120" cy="1557017"/>
          </a:xfrm>
          <a:noFill/>
        </p:spPr>
        <p:txBody>
          <a:bodyPr vert="horz" lIns="91440" tIns="45720" rIns="91440" bIns="45720" rtlCol="0">
            <a:normAutofit/>
          </a:bodyPr>
          <a:lstStyle/>
          <a:p>
            <a:r>
              <a:rPr lang="en-US" sz="1700" kern="1200">
                <a:solidFill>
                  <a:schemeClr val="tx1"/>
                </a:solidFill>
                <a:latin typeface="+mn-lt"/>
                <a:ea typeface="+mn-ea"/>
                <a:cs typeface="+mn-cs"/>
              </a:rPr>
              <a:t>Users can view all the other categories of books in the library catalog (Genre or Language) by clicking the Books button on the navigation bar to view the catalog drop-down menu and clicking on the appropriate category. </a:t>
            </a:r>
          </a:p>
          <a:p>
            <a:endParaRPr lang="en-US" sz="1700" kern="1200">
              <a:solidFill>
                <a:schemeClr val="tx1"/>
              </a:solidFill>
              <a:latin typeface="+mn-lt"/>
              <a:ea typeface="+mn-ea"/>
              <a:cs typeface="+mn-cs"/>
            </a:endParaRPr>
          </a:p>
        </p:txBody>
      </p:sp>
      <p:sp>
        <p:nvSpPr>
          <p:cNvPr id="43" name="Rectangle 42">
            <a:extLst>
              <a:ext uri="{FF2B5EF4-FFF2-40B4-BE49-F238E27FC236}">
                <a16:creationId xmlns:a16="http://schemas.microsoft.com/office/drawing/2014/main" id="{8AD13924-DC7C-4339-B194-8A4EFFBF2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6107584" cy="6858000"/>
          </a:xfrm>
          <a:prstGeom prst="rect">
            <a:avLst/>
          </a:prstGeom>
          <a:solidFill>
            <a:srgbClr val="456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ounded Rectangle 26">
            <a:extLst>
              <a:ext uri="{FF2B5EF4-FFF2-40B4-BE49-F238E27FC236}">
                <a16:creationId xmlns:a16="http://schemas.microsoft.com/office/drawing/2014/main" id="{72458505-C9BA-445F-AE75-CFC7FF04F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480917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descr="Text&#10;&#10;Description automatically generated">
            <a:extLst>
              <a:ext uri="{FF2B5EF4-FFF2-40B4-BE49-F238E27FC236}">
                <a16:creationId xmlns:a16="http://schemas.microsoft.com/office/drawing/2014/main" id="{AA3D3E5F-0EDC-22CB-005D-89DA843734EA}"/>
              </a:ext>
            </a:extLst>
          </p:cNvPr>
          <p:cNvPicPr>
            <a:picLocks noChangeAspect="1"/>
          </p:cNvPicPr>
          <p:nvPr/>
        </p:nvPicPr>
        <p:blipFill>
          <a:blip r:embed="rId2"/>
          <a:stretch>
            <a:fillRect/>
          </a:stretch>
        </p:blipFill>
        <p:spPr>
          <a:xfrm>
            <a:off x="966500" y="2475179"/>
            <a:ext cx="4169664" cy="1907620"/>
          </a:xfrm>
          <a:prstGeom prst="rect">
            <a:avLst/>
          </a:prstGeom>
          <a:effectLst/>
        </p:spPr>
      </p:pic>
      <p:cxnSp>
        <p:nvCxnSpPr>
          <p:cNvPr id="47" name="Straight Connector 46">
            <a:extLst>
              <a:ext uri="{FF2B5EF4-FFF2-40B4-BE49-F238E27FC236}">
                <a16:creationId xmlns:a16="http://schemas.microsoft.com/office/drawing/2014/main" id="{492C71F2-7657-4A22-BE4C-647EEDE915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56400" y="442874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1D5A5BA-87B0-058C-8717-204B8C4AA32D}"/>
              </a:ext>
            </a:extLst>
          </p:cNvPr>
          <p:cNvSpPr>
            <a:spLocks noGrp="1"/>
          </p:cNvSpPr>
          <p:nvPr>
            <p:ph type="sldNum" sz="quarter" idx="12"/>
          </p:nvPr>
        </p:nvSpPr>
        <p:spPr>
          <a:xfrm>
            <a:off x="10849470" y="6356350"/>
            <a:ext cx="689322" cy="365125"/>
          </a:xfrm>
          <a:noFill/>
        </p:spPr>
        <p:txBody>
          <a:bodyPr vert="horz" lIns="91440" tIns="45720" rIns="91440" bIns="45720" rtlCol="0" anchor="ctr">
            <a:normAutofit/>
          </a:bodyPr>
          <a:lstStyle/>
          <a:p>
            <a:pPr algn="l">
              <a:spcAft>
                <a:spcPts val="600"/>
              </a:spcAft>
            </a:pPr>
            <a:fld id="{A49DFD55-3C28-40EF-9E31-A92D2E4017FF}" type="slidenum">
              <a:rPr lang="en-US" sz="1200">
                <a:solidFill>
                  <a:prstClr val="black">
                    <a:tint val="75000"/>
                  </a:prstClr>
                </a:solidFill>
              </a:rPr>
              <a:pPr algn="l">
                <a:spcAft>
                  <a:spcPts val="600"/>
                </a:spcAft>
              </a:pPr>
              <a:t>20</a:t>
            </a:fld>
            <a:endParaRPr lang="en-US" sz="1200">
              <a:solidFill>
                <a:prstClr val="black">
                  <a:tint val="75000"/>
                </a:prstClr>
              </a:solidFill>
            </a:endParaRPr>
          </a:p>
        </p:txBody>
      </p:sp>
    </p:spTree>
    <p:extLst>
      <p:ext uri="{BB962C8B-B14F-4D97-AF65-F5344CB8AC3E}">
        <p14:creationId xmlns:p14="http://schemas.microsoft.com/office/powerpoint/2010/main" val="683916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Rectangle 65">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2" name="Picture 2" descr="Table&#10;&#10;Description automatically generated">
            <a:extLst>
              <a:ext uri="{FF2B5EF4-FFF2-40B4-BE49-F238E27FC236}">
                <a16:creationId xmlns:a16="http://schemas.microsoft.com/office/drawing/2014/main" id="{1D65CA37-AA0B-86A0-44C6-838E1BEBFE64}"/>
              </a:ext>
            </a:extLst>
          </p:cNvPr>
          <p:cNvPicPr>
            <a:picLocks noChangeAspect="1"/>
          </p:cNvPicPr>
          <p:nvPr/>
        </p:nvPicPr>
        <p:blipFill>
          <a:blip r:embed="rId2"/>
          <a:stretch>
            <a:fillRect/>
          </a:stretch>
        </p:blipFill>
        <p:spPr>
          <a:xfrm>
            <a:off x="1140934" y="2283430"/>
            <a:ext cx="4616434" cy="2112018"/>
          </a:xfrm>
          <a:prstGeom prst="rect">
            <a:avLst/>
          </a:prstGeom>
        </p:spPr>
      </p:pic>
      <p:cxnSp>
        <p:nvCxnSpPr>
          <p:cNvPr id="84" name="Straight Connector 67">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Picture 3" descr="Text&#10;&#10;Description automatically generated">
            <a:extLst>
              <a:ext uri="{FF2B5EF4-FFF2-40B4-BE49-F238E27FC236}">
                <a16:creationId xmlns:a16="http://schemas.microsoft.com/office/drawing/2014/main" id="{19EE1639-8857-CDE4-489A-AF0BE2932504}"/>
              </a:ext>
            </a:extLst>
          </p:cNvPr>
          <p:cNvPicPr>
            <a:picLocks noChangeAspect="1"/>
          </p:cNvPicPr>
          <p:nvPr/>
        </p:nvPicPr>
        <p:blipFill>
          <a:blip r:embed="rId3"/>
          <a:stretch>
            <a:fillRect/>
          </a:stretch>
        </p:blipFill>
        <p:spPr>
          <a:xfrm>
            <a:off x="6434633" y="2277003"/>
            <a:ext cx="4644528" cy="2124871"/>
          </a:xfrm>
          <a:prstGeom prst="rect">
            <a:avLst/>
          </a:prstGeom>
        </p:spPr>
      </p:pic>
      <p:sp>
        <p:nvSpPr>
          <p:cNvPr id="5" name="Slide Number Placeholder 4">
            <a:extLst>
              <a:ext uri="{FF2B5EF4-FFF2-40B4-BE49-F238E27FC236}">
                <a16:creationId xmlns:a16="http://schemas.microsoft.com/office/drawing/2014/main" id="{23F73106-FB73-D5A9-F908-73F78B031939}"/>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A49DFD55-3C28-40EF-9E31-A92D2E4017FF}" type="slidenum">
              <a:rPr lang="en-US" sz="1200"/>
              <a:pPr>
                <a:spcAft>
                  <a:spcPts val="600"/>
                </a:spcAft>
              </a:pPr>
              <a:t>21</a:t>
            </a:fld>
            <a:endParaRPr lang="en-US" sz="1200"/>
          </a:p>
        </p:txBody>
      </p:sp>
    </p:spTree>
    <p:extLst>
      <p:ext uri="{BB962C8B-B14F-4D97-AF65-F5344CB8AC3E}">
        <p14:creationId xmlns:p14="http://schemas.microsoft.com/office/powerpoint/2010/main" val="3964575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38">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40">
            <a:extLst>
              <a:ext uri="{FF2B5EF4-FFF2-40B4-BE49-F238E27FC236}">
                <a16:creationId xmlns:a16="http://schemas.microsoft.com/office/drawing/2014/main" id="{465DDECC-A11E-434E-87B2-8997CD3832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2"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3">
              <a:extLst>
                <a:ext uri="{FF2B5EF4-FFF2-40B4-BE49-F238E27FC236}">
                  <a16:creationId xmlns:a16="http://schemas.microsoft.com/office/drawing/2014/main" id="{0A9092BE-A36C-4833-8E71-2850F4AF7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5">
              <a:extLst>
                <a:ext uri="{FF2B5EF4-FFF2-40B4-BE49-F238E27FC236}">
                  <a16:creationId xmlns:a16="http://schemas.microsoft.com/office/drawing/2014/main" id="{1E3F0C5B-76A9-4A8F-A1CB-35C0DE83A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7">
              <a:extLst>
                <a:ext uri="{FF2B5EF4-FFF2-40B4-BE49-F238E27FC236}">
                  <a16:creationId xmlns:a16="http://schemas.microsoft.com/office/drawing/2014/main" id="{202722D1-549B-407E-BF75-2A1E8DB5BA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8">
              <a:extLst>
                <a:ext uri="{FF2B5EF4-FFF2-40B4-BE49-F238E27FC236}">
                  <a16:creationId xmlns:a16="http://schemas.microsoft.com/office/drawing/2014/main" id="{5CA8D742-18BD-41B5-9C00-FCFFAED257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9">
              <a:extLst>
                <a:ext uri="{FF2B5EF4-FFF2-40B4-BE49-F238E27FC236}">
                  <a16:creationId xmlns:a16="http://schemas.microsoft.com/office/drawing/2014/main" id="{8BF81081-4C33-488E-A37E-B95567D0BF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20">
              <a:extLst>
                <a:ext uri="{FF2B5EF4-FFF2-40B4-BE49-F238E27FC236}">
                  <a16:creationId xmlns:a16="http://schemas.microsoft.com/office/drawing/2014/main" id="{462F0DE0-CEBA-420B-8032-FB60893B8E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C4DBE44-1B73-7365-2BD2-23E41F213286}"/>
              </a:ext>
            </a:extLst>
          </p:cNvPr>
          <p:cNvSpPr>
            <a:spLocks noGrp="1"/>
          </p:cNvSpPr>
          <p:nvPr>
            <p:ph type="title"/>
          </p:nvPr>
        </p:nvSpPr>
        <p:spPr>
          <a:xfrm>
            <a:off x="2047793" y="4614902"/>
            <a:ext cx="8081960" cy="943954"/>
          </a:xfrm>
        </p:spPr>
        <p:txBody>
          <a:bodyPr vert="horz" lIns="91440" tIns="45720" rIns="91440" bIns="45720" rtlCol="0" anchor="b">
            <a:normAutofit/>
          </a:bodyPr>
          <a:lstStyle/>
          <a:p>
            <a:pPr algn="ctr"/>
            <a:r>
              <a:rPr lang="en-US" sz="4000" kern="1200">
                <a:solidFill>
                  <a:schemeClr val="tx1"/>
                </a:solidFill>
                <a:latin typeface="+mj-lt"/>
                <a:ea typeface="+mj-ea"/>
                <a:cs typeface="+mj-cs"/>
              </a:rPr>
              <a:t>Search Bar</a:t>
            </a:r>
          </a:p>
        </p:txBody>
      </p:sp>
      <p:sp>
        <p:nvSpPr>
          <p:cNvPr id="3" name="Subtitle 2">
            <a:extLst>
              <a:ext uri="{FF2B5EF4-FFF2-40B4-BE49-F238E27FC236}">
                <a16:creationId xmlns:a16="http://schemas.microsoft.com/office/drawing/2014/main" id="{19157D72-E6C3-1B75-6E5A-EF6B2106F726}"/>
              </a:ext>
            </a:extLst>
          </p:cNvPr>
          <p:cNvSpPr>
            <a:spLocks noGrp="1"/>
          </p:cNvSpPr>
          <p:nvPr>
            <p:ph type="subTitle" idx="1"/>
          </p:nvPr>
        </p:nvSpPr>
        <p:spPr>
          <a:xfrm>
            <a:off x="2047793" y="5558857"/>
            <a:ext cx="8081960" cy="522636"/>
          </a:xfrm>
        </p:spPr>
        <p:txBody>
          <a:bodyPr vert="horz" lIns="91440" tIns="45720" rIns="91440" bIns="45720" rtlCol="0">
            <a:noAutofit/>
          </a:bodyPr>
          <a:lstStyle/>
          <a:p>
            <a:pPr algn="ctr"/>
            <a:r>
              <a:rPr lang="en-US" sz="1000" kern="1200">
                <a:solidFill>
                  <a:schemeClr val="tx1"/>
                </a:solidFill>
                <a:latin typeface="+mn-lt"/>
                <a:ea typeface="+mn-ea"/>
                <a:cs typeface="+mn-cs"/>
              </a:rPr>
              <a:t>On the navigation bar on each page of the library website is a search bar. The search bar allows users to search for books using keywords and will display a list of books that match those keywords. The keywords are compared to the books’ titles, authors’ names, and languages.</a:t>
            </a:r>
          </a:p>
        </p:txBody>
      </p:sp>
      <p:sp>
        <p:nvSpPr>
          <p:cNvPr id="5" name="Slide Number Placeholder 4">
            <a:extLst>
              <a:ext uri="{FF2B5EF4-FFF2-40B4-BE49-F238E27FC236}">
                <a16:creationId xmlns:a16="http://schemas.microsoft.com/office/drawing/2014/main" id="{B1D5A5BA-87B0-058C-8717-204B8C4AA32D}"/>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A49DFD55-3C28-40EF-9E31-A92D2E4017FF}" type="slidenum">
              <a:rPr lang="en-US" sz="1200"/>
              <a:pPr>
                <a:spcAft>
                  <a:spcPts val="600"/>
                </a:spcAft>
              </a:pPr>
              <a:t>22</a:t>
            </a:fld>
            <a:endParaRPr lang="en-US" sz="1200"/>
          </a:p>
        </p:txBody>
      </p:sp>
      <p:sp>
        <p:nvSpPr>
          <p:cNvPr id="82"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386808"/>
            <a:ext cx="407233" cy="351063"/>
          </a:xfrm>
          <a:prstGeom prst="triangle">
            <a:avLst/>
          </a:prstGeom>
          <a:solidFill>
            <a:srgbClr val="13D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6E168E2-3256-43A5-9298-9E5A6AE8F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2847" y="954593"/>
            <a:ext cx="6086306" cy="3432215"/>
          </a:xfrm>
          <a:prstGeom prst="rect">
            <a:avLst/>
          </a:prstGeom>
          <a:solidFill>
            <a:schemeClr val="bg1"/>
          </a:solidFill>
          <a:ln w="19050">
            <a:solidFill>
              <a:srgbClr val="13D6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Graphical user interface, application&#10;&#10;Description automatically generated">
            <a:extLst>
              <a:ext uri="{FF2B5EF4-FFF2-40B4-BE49-F238E27FC236}">
                <a16:creationId xmlns:a16="http://schemas.microsoft.com/office/drawing/2014/main" id="{7FEBC25D-ACB8-1FB9-9CFD-4B5BA5E65BCE}"/>
              </a:ext>
            </a:extLst>
          </p:cNvPr>
          <p:cNvPicPr>
            <a:picLocks noChangeAspect="1"/>
          </p:cNvPicPr>
          <p:nvPr/>
        </p:nvPicPr>
        <p:blipFill>
          <a:blip r:embed="rId2"/>
          <a:stretch>
            <a:fillRect/>
          </a:stretch>
        </p:blipFill>
        <p:spPr>
          <a:xfrm>
            <a:off x="3215640" y="1352936"/>
            <a:ext cx="5760720" cy="2635528"/>
          </a:xfrm>
          <a:prstGeom prst="rect">
            <a:avLst/>
          </a:prstGeom>
          <a:ln w="12700">
            <a:noFill/>
          </a:ln>
        </p:spPr>
      </p:pic>
    </p:spTree>
    <p:extLst>
      <p:ext uri="{BB962C8B-B14F-4D97-AF65-F5344CB8AC3E}">
        <p14:creationId xmlns:p14="http://schemas.microsoft.com/office/powerpoint/2010/main" val="3012111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Right Triangle 4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4DBE44-1B73-7365-2BD2-23E41F213286}"/>
              </a:ext>
            </a:extLst>
          </p:cNvPr>
          <p:cNvSpPr>
            <a:spLocks noGrp="1"/>
          </p:cNvSpPr>
          <p:nvPr>
            <p:ph type="title"/>
          </p:nvPr>
        </p:nvSpPr>
        <p:spPr>
          <a:xfrm>
            <a:off x="8029293" y="806364"/>
            <a:ext cx="3354636" cy="2847413"/>
          </a:xfrm>
        </p:spPr>
        <p:txBody>
          <a:bodyPr vert="horz" lIns="91440" tIns="45720" rIns="91440" bIns="45720" rtlCol="0" anchor="b">
            <a:normAutofit/>
          </a:bodyPr>
          <a:lstStyle/>
          <a:p>
            <a:r>
              <a:rPr lang="en-US" sz="4200" kern="1200">
                <a:solidFill>
                  <a:schemeClr val="tx1"/>
                </a:solidFill>
                <a:latin typeface="+mj-lt"/>
                <a:ea typeface="+mj-ea"/>
                <a:cs typeface="+mj-cs"/>
              </a:rPr>
              <a:t>Book of the Day Collection</a:t>
            </a:r>
          </a:p>
        </p:txBody>
      </p:sp>
      <p:sp>
        <p:nvSpPr>
          <p:cNvPr id="3" name="Subtitle 2">
            <a:extLst>
              <a:ext uri="{FF2B5EF4-FFF2-40B4-BE49-F238E27FC236}">
                <a16:creationId xmlns:a16="http://schemas.microsoft.com/office/drawing/2014/main" id="{19157D72-E6C3-1B75-6E5A-EF6B2106F726}"/>
              </a:ext>
            </a:extLst>
          </p:cNvPr>
          <p:cNvSpPr>
            <a:spLocks noGrp="1"/>
          </p:cNvSpPr>
          <p:nvPr>
            <p:ph type="subTitle" idx="1"/>
          </p:nvPr>
        </p:nvSpPr>
        <p:spPr>
          <a:xfrm>
            <a:off x="8029293" y="3703250"/>
            <a:ext cx="2435507" cy="1122750"/>
          </a:xfrm>
        </p:spPr>
        <p:txBody>
          <a:bodyPr vert="horz" lIns="91440" tIns="45720" rIns="91440" bIns="45720" rtlCol="0" anchor="t">
            <a:normAutofit/>
          </a:bodyPr>
          <a:lstStyle/>
          <a:p>
            <a:r>
              <a:rPr lang="en-US" sz="800" kern="1200">
                <a:solidFill>
                  <a:schemeClr val="tx1"/>
                </a:solidFill>
                <a:latin typeface="+mn-lt"/>
                <a:ea typeface="+mn-ea"/>
                <a:cs typeface="+mn-cs"/>
              </a:rPr>
              <a:t>On the library website’s home page is a Book of the Day Collection. The book in this section changes on each visit and gives users a preview of what kind of books are in the library’s catalog. If you want to view more information about the book of the day, you can click on the title of the book to be brought to the book’s detail page. </a:t>
            </a:r>
          </a:p>
        </p:txBody>
      </p:sp>
      <p:pic>
        <p:nvPicPr>
          <p:cNvPr id="6" name="Picture 6" descr="Graphical user interface, text, website&#10;&#10;Description automatically generated">
            <a:extLst>
              <a:ext uri="{FF2B5EF4-FFF2-40B4-BE49-F238E27FC236}">
                <a16:creationId xmlns:a16="http://schemas.microsoft.com/office/drawing/2014/main" id="{460D5DB9-D70F-06DE-4444-45AC82D15A3F}"/>
              </a:ext>
            </a:extLst>
          </p:cNvPr>
          <p:cNvPicPr>
            <a:picLocks noChangeAspect="1"/>
          </p:cNvPicPr>
          <p:nvPr/>
        </p:nvPicPr>
        <p:blipFill>
          <a:blip r:embed="rId2"/>
          <a:stretch>
            <a:fillRect/>
          </a:stretch>
        </p:blipFill>
        <p:spPr>
          <a:xfrm>
            <a:off x="1296558" y="2138181"/>
            <a:ext cx="5604636" cy="2564120"/>
          </a:xfrm>
          <a:prstGeom prst="rect">
            <a:avLst/>
          </a:prstGeom>
        </p:spPr>
      </p:pic>
      <p:sp>
        <p:nvSpPr>
          <p:cNvPr id="5" name="Slide Number Placeholder 4">
            <a:extLst>
              <a:ext uri="{FF2B5EF4-FFF2-40B4-BE49-F238E27FC236}">
                <a16:creationId xmlns:a16="http://schemas.microsoft.com/office/drawing/2014/main" id="{B1D5A5BA-87B0-058C-8717-204B8C4AA32D}"/>
              </a:ext>
            </a:extLst>
          </p:cNvPr>
          <p:cNvSpPr>
            <a:spLocks noGrp="1"/>
          </p:cNvSpPr>
          <p:nvPr>
            <p:ph type="sldNum" sz="quarter" idx="12"/>
          </p:nvPr>
        </p:nvSpPr>
        <p:spPr>
          <a:xfrm>
            <a:off x="9684689" y="4887261"/>
            <a:ext cx="1669112" cy="1008213"/>
          </a:xfrm>
        </p:spPr>
        <p:txBody>
          <a:bodyPr vert="horz" lIns="91440" tIns="45720" rIns="91440" bIns="45720" rtlCol="0" anchor="ctr">
            <a:normAutofit/>
          </a:bodyPr>
          <a:lstStyle/>
          <a:p>
            <a:pPr>
              <a:lnSpc>
                <a:spcPct val="90000"/>
              </a:lnSpc>
              <a:spcAft>
                <a:spcPts val="600"/>
              </a:spcAft>
            </a:pPr>
            <a:fld id="{A49DFD55-3C28-40EF-9E31-A92D2E4017FF}" type="slidenum">
              <a:rPr lang="en-US" sz="6600">
                <a:solidFill>
                  <a:srgbClr val="FFFFFF"/>
                </a:solidFill>
              </a:rPr>
              <a:pPr>
                <a:lnSpc>
                  <a:spcPct val="90000"/>
                </a:lnSpc>
                <a:spcAft>
                  <a:spcPts val="600"/>
                </a:spcAft>
              </a:pPr>
              <a:t>23</a:t>
            </a:fld>
            <a:endParaRPr lang="en-US" sz="6600">
              <a:solidFill>
                <a:srgbClr val="FFFFFF"/>
              </a:solidFill>
            </a:endParaRPr>
          </a:p>
        </p:txBody>
      </p:sp>
    </p:spTree>
    <p:extLst>
      <p:ext uri="{BB962C8B-B14F-4D97-AF65-F5344CB8AC3E}">
        <p14:creationId xmlns:p14="http://schemas.microsoft.com/office/powerpoint/2010/main" val="2891047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46">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3D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4DBE44-1B73-7365-2BD2-23E41F213286}"/>
              </a:ext>
            </a:extLst>
          </p:cNvPr>
          <p:cNvSpPr>
            <a:spLocks noGrp="1"/>
          </p:cNvSpPr>
          <p:nvPr>
            <p:ph type="title"/>
          </p:nvPr>
        </p:nvSpPr>
        <p:spPr>
          <a:xfrm>
            <a:off x="634276" y="803705"/>
            <a:ext cx="4208656" cy="3034857"/>
          </a:xfrm>
        </p:spPr>
        <p:txBody>
          <a:bodyPr vert="horz" lIns="91440" tIns="45720" rIns="91440" bIns="45720" rtlCol="0" anchor="b">
            <a:normAutofit/>
          </a:bodyPr>
          <a:lstStyle/>
          <a:p>
            <a:pPr algn="r"/>
            <a:r>
              <a:rPr lang="en-US" sz="5400">
                <a:solidFill>
                  <a:srgbClr val="FFFFFF"/>
                </a:solidFill>
              </a:rPr>
              <a:t>Similar books</a:t>
            </a:r>
            <a:endParaRPr lang="en-US" sz="5400" kern="1200">
              <a:solidFill>
                <a:srgbClr val="FFFFFF"/>
              </a:solidFill>
              <a:latin typeface="+mj-lt"/>
            </a:endParaRPr>
          </a:p>
        </p:txBody>
      </p:sp>
      <p:sp>
        <p:nvSpPr>
          <p:cNvPr id="3" name="Subtitle 2">
            <a:extLst>
              <a:ext uri="{FF2B5EF4-FFF2-40B4-BE49-F238E27FC236}">
                <a16:creationId xmlns:a16="http://schemas.microsoft.com/office/drawing/2014/main" id="{19157D72-E6C3-1B75-6E5A-EF6B2106F726}"/>
              </a:ext>
            </a:extLst>
          </p:cNvPr>
          <p:cNvSpPr>
            <a:spLocks noGrp="1"/>
          </p:cNvSpPr>
          <p:nvPr>
            <p:ph type="subTitle" idx="1"/>
          </p:nvPr>
        </p:nvSpPr>
        <p:spPr>
          <a:xfrm>
            <a:off x="638921" y="4013165"/>
            <a:ext cx="4204012" cy="2205732"/>
          </a:xfrm>
        </p:spPr>
        <p:txBody>
          <a:bodyPr vert="horz" lIns="91440" tIns="45720" rIns="91440" bIns="45720" rtlCol="0" anchor="t">
            <a:normAutofit/>
          </a:bodyPr>
          <a:lstStyle/>
          <a:p>
            <a:pPr algn="r"/>
            <a:r>
              <a:rPr lang="en-US" sz="1800" kern="1200">
                <a:solidFill>
                  <a:srgbClr val="FFFFFF"/>
                </a:solidFill>
                <a:latin typeface="+mn-lt"/>
                <a:ea typeface="+mn-ea"/>
                <a:cs typeface="+mn-cs"/>
              </a:rPr>
              <a:t>On each book detail page in on the library website is a section of similar book recommendations. These books share similar characteristics, such as author, genre, or language.</a:t>
            </a:r>
          </a:p>
        </p:txBody>
      </p:sp>
      <p:cxnSp>
        <p:nvCxnSpPr>
          <p:cNvPr id="61" name="Straight Connector 48">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4" name="Picture 6" descr="Text&#10;&#10;Description automatically generated">
            <a:extLst>
              <a:ext uri="{FF2B5EF4-FFF2-40B4-BE49-F238E27FC236}">
                <a16:creationId xmlns:a16="http://schemas.microsoft.com/office/drawing/2014/main" id="{64044F0B-47A0-E717-DF2D-D1D2130309DB}"/>
              </a:ext>
            </a:extLst>
          </p:cNvPr>
          <p:cNvPicPr>
            <a:picLocks noChangeAspect="1"/>
          </p:cNvPicPr>
          <p:nvPr/>
        </p:nvPicPr>
        <p:blipFill>
          <a:blip r:embed="rId2"/>
          <a:stretch>
            <a:fillRect/>
          </a:stretch>
        </p:blipFill>
        <p:spPr>
          <a:xfrm>
            <a:off x="6096000" y="986375"/>
            <a:ext cx="5459470" cy="4886225"/>
          </a:xfrm>
          <a:prstGeom prst="rect">
            <a:avLst/>
          </a:prstGeom>
        </p:spPr>
      </p:pic>
      <p:sp>
        <p:nvSpPr>
          <p:cNvPr id="5" name="Slide Number Placeholder 4">
            <a:extLst>
              <a:ext uri="{FF2B5EF4-FFF2-40B4-BE49-F238E27FC236}">
                <a16:creationId xmlns:a16="http://schemas.microsoft.com/office/drawing/2014/main" id="{B1D5A5BA-87B0-058C-8717-204B8C4AA32D}"/>
              </a:ext>
            </a:extLst>
          </p:cNvPr>
          <p:cNvSpPr>
            <a:spLocks noGrp="1"/>
          </p:cNvSpPr>
          <p:nvPr>
            <p:ph type="sldNum" sz="quarter" idx="12"/>
          </p:nvPr>
        </p:nvSpPr>
        <p:spPr>
          <a:xfrm>
            <a:off x="10491536" y="6356350"/>
            <a:ext cx="862263" cy="365125"/>
          </a:xfrm>
          <a:prstGeom prst="ellipse">
            <a:avLst/>
          </a:prstGeom>
        </p:spPr>
        <p:txBody>
          <a:bodyPr vert="horz" lIns="91440" tIns="45720" rIns="91440" bIns="45720" rtlCol="0" anchor="ctr">
            <a:normAutofit/>
          </a:bodyPr>
          <a:lstStyle/>
          <a:p>
            <a:pPr>
              <a:lnSpc>
                <a:spcPct val="90000"/>
              </a:lnSpc>
              <a:spcAft>
                <a:spcPts val="600"/>
              </a:spcAft>
            </a:pPr>
            <a:fld id="{A49DFD55-3C28-40EF-9E31-A92D2E4017FF}" type="slidenum">
              <a:rPr lang="en-US" sz="1200"/>
              <a:pPr>
                <a:lnSpc>
                  <a:spcPct val="90000"/>
                </a:lnSpc>
                <a:spcAft>
                  <a:spcPts val="600"/>
                </a:spcAft>
              </a:pPr>
              <a:t>24</a:t>
            </a:fld>
            <a:endParaRPr lang="en-US" sz="1200"/>
          </a:p>
        </p:txBody>
      </p:sp>
    </p:spTree>
    <p:extLst>
      <p:ext uri="{BB962C8B-B14F-4D97-AF65-F5344CB8AC3E}">
        <p14:creationId xmlns:p14="http://schemas.microsoft.com/office/powerpoint/2010/main" val="4199982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C5974B6-3353-4781-B620-BC5168DAE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8">
            <a:extLst>
              <a:ext uri="{FF2B5EF4-FFF2-40B4-BE49-F238E27FC236}">
                <a16:creationId xmlns:a16="http://schemas.microsoft.com/office/drawing/2014/main" id="{0A2C0FD4-452B-439A-A978-C37BC16F5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498574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C4DBE44-1B73-7365-2BD2-23E41F213286}"/>
              </a:ext>
            </a:extLst>
          </p:cNvPr>
          <p:cNvSpPr>
            <a:spLocks noGrp="1"/>
          </p:cNvSpPr>
          <p:nvPr>
            <p:ph type="title"/>
          </p:nvPr>
        </p:nvSpPr>
        <p:spPr>
          <a:xfrm>
            <a:off x="7559812" y="2723322"/>
            <a:ext cx="3510355" cy="2236738"/>
          </a:xfrm>
        </p:spPr>
        <p:txBody>
          <a:bodyPr vert="horz" lIns="91440" tIns="45720" rIns="91440" bIns="45720" rtlCol="0" anchor="b">
            <a:normAutofit/>
          </a:bodyPr>
          <a:lstStyle/>
          <a:p>
            <a:r>
              <a:rPr lang="en-US" sz="4400" kern="1200">
                <a:solidFill>
                  <a:schemeClr val="tx2"/>
                </a:solidFill>
                <a:latin typeface="+mj-lt"/>
                <a:ea typeface="+mj-ea"/>
                <a:cs typeface="+mj-cs"/>
              </a:rPr>
              <a:t>Editing Catalog Content</a:t>
            </a:r>
          </a:p>
          <a:p>
            <a:endParaRPr lang="en-US" sz="4400" kern="1200">
              <a:solidFill>
                <a:srgbClr val="FFFFFF"/>
              </a:solidFill>
              <a:latin typeface="+mj-lt"/>
              <a:ea typeface="+mj-ea"/>
              <a:cs typeface="+mj-cs"/>
            </a:endParaRPr>
          </a:p>
        </p:txBody>
      </p:sp>
      <p:sp>
        <p:nvSpPr>
          <p:cNvPr id="3" name="Subtitle 2">
            <a:extLst>
              <a:ext uri="{FF2B5EF4-FFF2-40B4-BE49-F238E27FC236}">
                <a16:creationId xmlns:a16="http://schemas.microsoft.com/office/drawing/2014/main" id="{19157D72-E6C3-1B75-6E5A-EF6B2106F726}"/>
              </a:ext>
            </a:extLst>
          </p:cNvPr>
          <p:cNvSpPr>
            <a:spLocks noGrp="1"/>
          </p:cNvSpPr>
          <p:nvPr>
            <p:ph type="subTitle" idx="1"/>
          </p:nvPr>
        </p:nvSpPr>
        <p:spPr>
          <a:xfrm>
            <a:off x="7559812" y="4963425"/>
            <a:ext cx="3510355" cy="758843"/>
          </a:xfrm>
        </p:spPr>
        <p:txBody>
          <a:bodyPr vert="horz" lIns="91440" tIns="45720" rIns="91440" bIns="45720" rtlCol="0" anchor="t">
            <a:normAutofit/>
          </a:bodyPr>
          <a:lstStyle/>
          <a:p>
            <a:r>
              <a:rPr lang="en-US" sz="1050" kern="1200">
                <a:solidFill>
                  <a:schemeClr val="tx2"/>
                </a:solidFill>
                <a:latin typeface="+mn-lt"/>
                <a:ea typeface="+mn-ea"/>
                <a:cs typeface="+mn-cs"/>
              </a:rPr>
              <a:t>Information in the library catalog can be changed from the Admin Page. Books, authors, genres, languages, book instances (or copies), and book comments can all be changed from here.</a:t>
            </a:r>
            <a:endParaRPr lang="en-US" sz="1050" kern="1200">
              <a:solidFill>
                <a:schemeClr val="tx2"/>
              </a:solidFill>
              <a:latin typeface="+mn-lt"/>
            </a:endParaRPr>
          </a:p>
          <a:p>
            <a:endParaRPr lang="en-US" sz="800" kern="1200">
              <a:solidFill>
                <a:srgbClr val="FEFFFF"/>
              </a:solidFill>
              <a:latin typeface="+mn-lt"/>
              <a:ea typeface="+mn-ea"/>
              <a:cs typeface="+mn-cs"/>
            </a:endParaRPr>
          </a:p>
        </p:txBody>
      </p:sp>
      <p:sp>
        <p:nvSpPr>
          <p:cNvPr id="26" name="Freeform 5">
            <a:extLst>
              <a:ext uri="{FF2B5EF4-FFF2-40B4-BE49-F238E27FC236}">
                <a16:creationId xmlns:a16="http://schemas.microsoft.com/office/drawing/2014/main" id="{16929AE4-43B6-494E-B7D6-F778AB2F2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
            <a:extLst>
              <a:ext uri="{FF2B5EF4-FFF2-40B4-BE49-F238E27FC236}">
                <a16:creationId xmlns:a16="http://schemas.microsoft.com/office/drawing/2014/main" id="{8CEE0D70-D5EB-4589-819D-77F64EC4F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2A701B99-D75A-4647-9635-9858D3BA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31">
            <a:extLst>
              <a:ext uri="{FF2B5EF4-FFF2-40B4-BE49-F238E27FC236}">
                <a16:creationId xmlns:a16="http://schemas.microsoft.com/office/drawing/2014/main" id="{884DEADC-5415-4FC6-93F0-89769392AF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859" y="1120020"/>
            <a:ext cx="5632862" cy="3509529"/>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67CFB0CD-7FA1-08C2-26C3-A52B1368D7D9}"/>
              </a:ext>
            </a:extLst>
          </p:cNvPr>
          <p:cNvPicPr>
            <a:picLocks noChangeAspect="1"/>
          </p:cNvPicPr>
          <p:nvPr/>
        </p:nvPicPr>
        <p:blipFill>
          <a:blip r:embed="rId2"/>
          <a:stretch>
            <a:fillRect/>
          </a:stretch>
        </p:blipFill>
        <p:spPr>
          <a:xfrm>
            <a:off x="1438464" y="1669415"/>
            <a:ext cx="5290964" cy="2420615"/>
          </a:xfrm>
          <a:prstGeom prst="rect">
            <a:avLst/>
          </a:prstGeom>
        </p:spPr>
      </p:pic>
      <p:sp>
        <p:nvSpPr>
          <p:cNvPr id="5" name="Slide Number Placeholder 4">
            <a:extLst>
              <a:ext uri="{FF2B5EF4-FFF2-40B4-BE49-F238E27FC236}">
                <a16:creationId xmlns:a16="http://schemas.microsoft.com/office/drawing/2014/main" id="{B1D5A5BA-87B0-058C-8717-204B8C4AA32D}"/>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A49DFD55-3C28-40EF-9E31-A92D2E4017FF}" type="slidenum">
              <a:rPr lang="en-US" sz="1000"/>
              <a:pPr>
                <a:spcAft>
                  <a:spcPts val="600"/>
                </a:spcAft>
              </a:pPr>
              <a:t>25</a:t>
            </a:fld>
            <a:endParaRPr lang="en-US" sz="1000"/>
          </a:p>
        </p:txBody>
      </p:sp>
    </p:spTree>
    <p:extLst>
      <p:ext uri="{BB962C8B-B14F-4D97-AF65-F5344CB8AC3E}">
        <p14:creationId xmlns:p14="http://schemas.microsoft.com/office/powerpoint/2010/main" val="391217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8334A2EF-69D9-41C1-9876-91D7FCF7C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874C0C03-1202-4DC9-BA33-998DDFB3FB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54" name="Freeform 5">
              <a:extLst>
                <a:ext uri="{FF2B5EF4-FFF2-40B4-BE49-F238E27FC236}">
                  <a16:creationId xmlns:a16="http://schemas.microsoft.com/office/drawing/2014/main" id="{60BF984B-F4C1-4BF0-B296-72CAD8814B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6">
              <a:extLst>
                <a:ext uri="{FF2B5EF4-FFF2-40B4-BE49-F238E27FC236}">
                  <a16:creationId xmlns:a16="http://schemas.microsoft.com/office/drawing/2014/main" id="{2E887C16-A8CC-48BD-A34B-69B5D14BE1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7">
              <a:extLst>
                <a:ext uri="{FF2B5EF4-FFF2-40B4-BE49-F238E27FC236}">
                  <a16:creationId xmlns:a16="http://schemas.microsoft.com/office/drawing/2014/main" id="{1194B805-0CE2-4FD6-804E-2771E18BB4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8">
              <a:extLst>
                <a:ext uri="{FF2B5EF4-FFF2-40B4-BE49-F238E27FC236}">
                  <a16:creationId xmlns:a16="http://schemas.microsoft.com/office/drawing/2014/main" id="{96000EBD-113B-4BB5-94F2-B2C9610948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C2C37892-BF6A-4DDB-BAA9-48B6A051E9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0">
              <a:extLst>
                <a:ext uri="{FF2B5EF4-FFF2-40B4-BE49-F238E27FC236}">
                  <a16:creationId xmlns:a16="http://schemas.microsoft.com/office/drawing/2014/main" id="{B3A53A2B-EB9B-4318-A7F9-E371D211E7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1">
              <a:extLst>
                <a:ext uri="{FF2B5EF4-FFF2-40B4-BE49-F238E27FC236}">
                  <a16:creationId xmlns:a16="http://schemas.microsoft.com/office/drawing/2014/main" id="{59001F5F-9338-43E1-BB4B-21C681CA20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12">
              <a:extLst>
                <a:ext uri="{FF2B5EF4-FFF2-40B4-BE49-F238E27FC236}">
                  <a16:creationId xmlns:a16="http://schemas.microsoft.com/office/drawing/2014/main" id="{24781ABE-347F-40E9-9BB2-3E35C8F15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13">
              <a:extLst>
                <a:ext uri="{FF2B5EF4-FFF2-40B4-BE49-F238E27FC236}">
                  <a16:creationId xmlns:a16="http://schemas.microsoft.com/office/drawing/2014/main" id="{6D8A7767-4D16-4AB7-8277-D66FEC7F74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14">
              <a:extLst>
                <a:ext uri="{FF2B5EF4-FFF2-40B4-BE49-F238E27FC236}">
                  <a16:creationId xmlns:a16="http://schemas.microsoft.com/office/drawing/2014/main" id="{1B7D649D-9559-4E1D-937A-3519483502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15">
              <a:extLst>
                <a:ext uri="{FF2B5EF4-FFF2-40B4-BE49-F238E27FC236}">
                  <a16:creationId xmlns:a16="http://schemas.microsoft.com/office/drawing/2014/main" id="{45AA5D21-8C7B-4C77-815C-C3A8EA0A58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D7A46675-AA96-41DB-B9DB-CAA471A207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17">
              <a:extLst>
                <a:ext uri="{FF2B5EF4-FFF2-40B4-BE49-F238E27FC236}">
                  <a16:creationId xmlns:a16="http://schemas.microsoft.com/office/drawing/2014/main" id="{82090F8A-ECF2-423C-98D0-8EF226220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18">
              <a:extLst>
                <a:ext uri="{FF2B5EF4-FFF2-40B4-BE49-F238E27FC236}">
                  <a16:creationId xmlns:a16="http://schemas.microsoft.com/office/drawing/2014/main" id="{EA5DE46B-A4BE-407F-835A-693D3E979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19">
              <a:extLst>
                <a:ext uri="{FF2B5EF4-FFF2-40B4-BE49-F238E27FC236}">
                  <a16:creationId xmlns:a16="http://schemas.microsoft.com/office/drawing/2014/main" id="{429E4297-5489-465D-A6D7-03BD468E05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20">
              <a:extLst>
                <a:ext uri="{FF2B5EF4-FFF2-40B4-BE49-F238E27FC236}">
                  <a16:creationId xmlns:a16="http://schemas.microsoft.com/office/drawing/2014/main" id="{69A4CFA1-B603-453B-AC53-49E8A8DF7E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21">
              <a:extLst>
                <a:ext uri="{FF2B5EF4-FFF2-40B4-BE49-F238E27FC236}">
                  <a16:creationId xmlns:a16="http://schemas.microsoft.com/office/drawing/2014/main" id="{7A997EDF-8927-490B-AD5F-046317B8B2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22">
              <a:extLst>
                <a:ext uri="{FF2B5EF4-FFF2-40B4-BE49-F238E27FC236}">
                  <a16:creationId xmlns:a16="http://schemas.microsoft.com/office/drawing/2014/main" id="{3C91BE84-B1A4-4592-A942-2C72C86DD8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23">
              <a:extLst>
                <a:ext uri="{FF2B5EF4-FFF2-40B4-BE49-F238E27FC236}">
                  <a16:creationId xmlns:a16="http://schemas.microsoft.com/office/drawing/2014/main" id="{A0AAA5CD-6E44-429A-91FA-D650BAF9EE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C4DBE44-1B73-7365-2BD2-23E41F213286}"/>
              </a:ext>
            </a:extLst>
          </p:cNvPr>
          <p:cNvSpPr>
            <a:spLocks noGrp="1"/>
          </p:cNvSpPr>
          <p:nvPr>
            <p:ph type="title"/>
          </p:nvPr>
        </p:nvSpPr>
        <p:spPr>
          <a:xfrm>
            <a:off x="7550663" y="1455611"/>
            <a:ext cx="3849624" cy="2312521"/>
          </a:xfrm>
        </p:spPr>
        <p:txBody>
          <a:bodyPr vert="horz" lIns="91440" tIns="45720" rIns="91440" bIns="45720" rtlCol="0" anchor="b">
            <a:normAutofit/>
          </a:bodyPr>
          <a:lstStyle/>
          <a:p>
            <a:r>
              <a:rPr lang="en-US" sz="4000" kern="1200">
                <a:solidFill>
                  <a:schemeClr val="tx1"/>
                </a:solidFill>
                <a:latin typeface="+mj-lt"/>
                <a:ea typeface="+mj-ea"/>
                <a:cs typeface="+mj-cs"/>
              </a:rPr>
              <a:t>About</a:t>
            </a:r>
          </a:p>
          <a:p>
            <a:endParaRPr lang="en-US" sz="4000" kern="1200">
              <a:solidFill>
                <a:schemeClr val="tx1"/>
              </a:solidFill>
              <a:latin typeface="+mj-lt"/>
              <a:ea typeface="+mj-ea"/>
              <a:cs typeface="+mj-cs"/>
            </a:endParaRPr>
          </a:p>
        </p:txBody>
      </p:sp>
      <p:sp>
        <p:nvSpPr>
          <p:cNvPr id="3" name="Subtitle 2">
            <a:extLst>
              <a:ext uri="{FF2B5EF4-FFF2-40B4-BE49-F238E27FC236}">
                <a16:creationId xmlns:a16="http://schemas.microsoft.com/office/drawing/2014/main" id="{19157D72-E6C3-1B75-6E5A-EF6B2106F726}"/>
              </a:ext>
            </a:extLst>
          </p:cNvPr>
          <p:cNvSpPr>
            <a:spLocks noGrp="1"/>
          </p:cNvSpPr>
          <p:nvPr>
            <p:ph type="subTitle" idx="1"/>
          </p:nvPr>
        </p:nvSpPr>
        <p:spPr>
          <a:xfrm>
            <a:off x="7550662" y="3815282"/>
            <a:ext cx="3849625" cy="1027982"/>
          </a:xfrm>
        </p:spPr>
        <p:txBody>
          <a:bodyPr vert="horz" lIns="91440" tIns="45720" rIns="91440" bIns="45720" rtlCol="0">
            <a:normAutofit/>
          </a:bodyPr>
          <a:lstStyle/>
          <a:p>
            <a:r>
              <a:rPr lang="en-US" sz="1200" kern="1200">
                <a:solidFill>
                  <a:schemeClr val="tx1"/>
                </a:solidFill>
                <a:latin typeface="+mn-lt"/>
                <a:ea typeface="+mn-ea"/>
                <a:cs typeface="+mn-cs"/>
              </a:rPr>
              <a:t>Information regarding the physical library can be found on the library website home page, underneath the Book of the Day Collection. This section contains the library’s contact information, hours of operation, and physical address.</a:t>
            </a:r>
          </a:p>
        </p:txBody>
      </p:sp>
      <p:sp>
        <p:nvSpPr>
          <p:cNvPr id="5" name="Slide Number Placeholder 4">
            <a:extLst>
              <a:ext uri="{FF2B5EF4-FFF2-40B4-BE49-F238E27FC236}">
                <a16:creationId xmlns:a16="http://schemas.microsoft.com/office/drawing/2014/main" id="{B1D5A5BA-87B0-058C-8717-204B8C4AA32D}"/>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A49DFD55-3C28-40EF-9E31-A92D2E4017FF}" type="slidenum">
              <a:rPr lang="en-US" sz="1200"/>
              <a:pPr>
                <a:spcAft>
                  <a:spcPts val="600"/>
                </a:spcAft>
              </a:pPr>
              <a:t>26</a:t>
            </a:fld>
            <a:endParaRPr lang="en-US" sz="1200"/>
          </a:p>
        </p:txBody>
      </p:sp>
      <p:sp>
        <p:nvSpPr>
          <p:cNvPr id="74" name="Rectangle 73">
            <a:extLst>
              <a:ext uri="{FF2B5EF4-FFF2-40B4-BE49-F238E27FC236}">
                <a16:creationId xmlns:a16="http://schemas.microsoft.com/office/drawing/2014/main" id="{C8CA0C52-5ACA-4F17-AA4A-312E0E110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FFC88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Text&#10;&#10;Description automatically generated">
            <a:extLst>
              <a:ext uri="{FF2B5EF4-FFF2-40B4-BE49-F238E27FC236}">
                <a16:creationId xmlns:a16="http://schemas.microsoft.com/office/drawing/2014/main" id="{F4F67655-04E8-9FAB-BDDC-03C9EB536C6A}"/>
              </a:ext>
            </a:extLst>
          </p:cNvPr>
          <p:cNvPicPr>
            <a:picLocks noChangeAspect="1"/>
          </p:cNvPicPr>
          <p:nvPr/>
        </p:nvPicPr>
        <p:blipFill>
          <a:blip r:embed="rId2"/>
          <a:stretch>
            <a:fillRect/>
          </a:stretch>
        </p:blipFill>
        <p:spPr>
          <a:xfrm>
            <a:off x="1044731" y="960214"/>
            <a:ext cx="5496616" cy="4919472"/>
          </a:xfrm>
          <a:prstGeom prst="rect">
            <a:avLst/>
          </a:prstGeom>
          <a:ln w="12700">
            <a:noFill/>
          </a:ln>
        </p:spPr>
      </p:pic>
      <p:sp>
        <p:nvSpPr>
          <p:cNvPr id="76"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50273" y="3291386"/>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28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0" name="Rectangle 8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1" name="Freeform: Shape 8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2" name="Freeform: Shape 8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4DBE44-1B73-7365-2BD2-23E41F21328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Calendar</a:t>
            </a:r>
          </a:p>
          <a:p>
            <a:endParaRPr lang="en-US" sz="4800" kern="1200">
              <a:solidFill>
                <a:schemeClr val="tx1"/>
              </a:solidFill>
              <a:latin typeface="+mj-lt"/>
              <a:ea typeface="+mj-ea"/>
              <a:cs typeface="+mj-cs"/>
            </a:endParaRPr>
          </a:p>
        </p:txBody>
      </p:sp>
      <p:sp>
        <p:nvSpPr>
          <p:cNvPr id="3" name="Subtitle 2">
            <a:extLst>
              <a:ext uri="{FF2B5EF4-FFF2-40B4-BE49-F238E27FC236}">
                <a16:creationId xmlns:a16="http://schemas.microsoft.com/office/drawing/2014/main" id="{19157D72-E6C3-1B75-6E5A-EF6B2106F726}"/>
              </a:ext>
            </a:extLst>
          </p:cNvPr>
          <p:cNvSpPr>
            <a:spLocks noGrp="1"/>
          </p:cNvSpPr>
          <p:nvPr>
            <p:ph type="subTitle" idx="1"/>
          </p:nvPr>
        </p:nvSpPr>
        <p:spPr>
          <a:xfrm>
            <a:off x="477981" y="4872922"/>
            <a:ext cx="3933306" cy="1208141"/>
          </a:xfrm>
        </p:spPr>
        <p:txBody>
          <a:bodyPr vert="horz" lIns="91440" tIns="45720" rIns="91440" bIns="45720" rtlCol="0">
            <a:normAutofit/>
          </a:bodyPr>
          <a:lstStyle/>
          <a:p>
            <a:r>
              <a:rPr lang="en-US" kern="1200">
                <a:solidFill>
                  <a:schemeClr val="tx1"/>
                </a:solidFill>
                <a:latin typeface="+mn-lt"/>
                <a:ea typeface="+mn-ea"/>
                <a:cs typeface="+mn-cs"/>
              </a:rPr>
              <a:t>The Calendar page can be accessed from any page on the library website via the navigation bar at the top. Click on Library to open the drop-down menu and click on Calendar.</a:t>
            </a:r>
          </a:p>
        </p:txBody>
      </p:sp>
      <p:sp>
        <p:nvSpPr>
          <p:cNvPr id="123" name="Rectangle 8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8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descr="Graphical user interface, application&#10;&#10;Description automatically generated">
            <a:extLst>
              <a:ext uri="{FF2B5EF4-FFF2-40B4-BE49-F238E27FC236}">
                <a16:creationId xmlns:a16="http://schemas.microsoft.com/office/drawing/2014/main" id="{008DFA22-EA20-62C8-46BB-15558CB2E549}"/>
              </a:ext>
            </a:extLst>
          </p:cNvPr>
          <p:cNvPicPr>
            <a:picLocks noChangeAspect="1"/>
          </p:cNvPicPr>
          <p:nvPr/>
        </p:nvPicPr>
        <p:blipFill>
          <a:blip r:embed="rId2"/>
          <a:stretch>
            <a:fillRect/>
          </a:stretch>
        </p:blipFill>
        <p:spPr>
          <a:xfrm>
            <a:off x="5414356" y="1887353"/>
            <a:ext cx="6408836" cy="2932041"/>
          </a:xfrm>
          <a:prstGeom prst="rect">
            <a:avLst/>
          </a:prstGeom>
        </p:spPr>
      </p:pic>
      <p:sp>
        <p:nvSpPr>
          <p:cNvPr id="5" name="Slide Number Placeholder 4">
            <a:extLst>
              <a:ext uri="{FF2B5EF4-FFF2-40B4-BE49-F238E27FC236}">
                <a16:creationId xmlns:a16="http://schemas.microsoft.com/office/drawing/2014/main" id="{B1D5A5BA-87B0-058C-8717-204B8C4AA32D}"/>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lumMod val="50000"/>
                    <a:lumOff val="50000"/>
                  </a:schemeClr>
                </a:solidFill>
              </a:rPr>
              <a:pPr>
                <a:spcAft>
                  <a:spcPts val="600"/>
                </a:spcAft>
              </a:pPr>
              <a:t>27</a:t>
            </a:fld>
            <a:endParaRPr lang="en-US" sz="1200">
              <a:solidFill>
                <a:schemeClr val="tx1">
                  <a:lumMod val="50000"/>
                  <a:lumOff val="50000"/>
                </a:schemeClr>
              </a:solidFill>
            </a:endParaRPr>
          </a:p>
        </p:txBody>
      </p:sp>
    </p:spTree>
    <p:extLst>
      <p:ext uri="{BB962C8B-B14F-4D97-AF65-F5344CB8AC3E}">
        <p14:creationId xmlns:p14="http://schemas.microsoft.com/office/powerpoint/2010/main" val="3725617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34">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50" name="Group 36">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38" name="Freeform: Shape 37">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38">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0" name="Freeform: Shape 39">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40">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2" name="Freeform: Shape 41">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pic>
        <p:nvPicPr>
          <p:cNvPr id="3" name="Picture 3">
            <a:extLst>
              <a:ext uri="{FF2B5EF4-FFF2-40B4-BE49-F238E27FC236}">
                <a16:creationId xmlns:a16="http://schemas.microsoft.com/office/drawing/2014/main" id="{3FB90037-BC14-4525-C256-A5DA30917ECC}"/>
              </a:ext>
            </a:extLst>
          </p:cNvPr>
          <p:cNvPicPr>
            <a:picLocks noChangeAspect="1"/>
          </p:cNvPicPr>
          <p:nvPr/>
        </p:nvPicPr>
        <p:blipFill>
          <a:blip r:embed="rId2"/>
          <a:stretch>
            <a:fillRect/>
          </a:stretch>
        </p:blipFill>
        <p:spPr>
          <a:xfrm>
            <a:off x="4079726" y="1180532"/>
            <a:ext cx="3823283" cy="4394578"/>
          </a:xfrm>
          <a:prstGeom prst="rect">
            <a:avLst/>
          </a:prstGeom>
        </p:spPr>
      </p:pic>
      <p:sp>
        <p:nvSpPr>
          <p:cNvPr id="5" name="Slide Number Placeholder 4">
            <a:extLst>
              <a:ext uri="{FF2B5EF4-FFF2-40B4-BE49-F238E27FC236}">
                <a16:creationId xmlns:a16="http://schemas.microsoft.com/office/drawing/2014/main" id="{23F73106-FB73-D5A9-F908-73F78B031939}"/>
              </a:ext>
            </a:extLst>
          </p:cNvPr>
          <p:cNvSpPr>
            <a:spLocks noGrp="1"/>
          </p:cNvSpPr>
          <p:nvPr>
            <p:ph type="sldNum" sz="quarter" idx="12"/>
          </p:nvPr>
        </p:nvSpPr>
        <p:spPr>
          <a:xfrm>
            <a:off x="10853928" y="6356350"/>
            <a:ext cx="1188720" cy="365125"/>
          </a:xfrm>
        </p:spPr>
        <p:txBody>
          <a:bodyPr vert="horz" lIns="91440" tIns="45720" rIns="91440" bIns="45720" rtlCol="0" anchor="ctr">
            <a:normAutofit/>
          </a:bodyPr>
          <a:lstStyle/>
          <a:p>
            <a:pPr algn="l">
              <a:spcAft>
                <a:spcPts val="600"/>
              </a:spcAft>
            </a:pPr>
            <a:fld id="{A49DFD55-3C28-40EF-9E31-A92D2E4017FF}" type="slidenum">
              <a:rPr lang="en-US" sz="1600" dirty="0">
                <a:solidFill>
                  <a:schemeClr val="tx1">
                    <a:lumMod val="75000"/>
                    <a:lumOff val="25000"/>
                  </a:schemeClr>
                </a:solidFill>
              </a:rPr>
              <a:pPr algn="l">
                <a:spcAft>
                  <a:spcPts val="600"/>
                </a:spcAft>
              </a:pPr>
              <a:t>28</a:t>
            </a:fld>
            <a:endParaRPr lang="en-US" sz="1600">
              <a:solidFill>
                <a:schemeClr val="tx1">
                  <a:lumMod val="75000"/>
                  <a:lumOff val="25000"/>
                </a:schemeClr>
              </a:solidFill>
            </a:endParaRPr>
          </a:p>
        </p:txBody>
      </p:sp>
    </p:spTree>
    <p:extLst>
      <p:ext uri="{BB962C8B-B14F-4D97-AF65-F5344CB8AC3E}">
        <p14:creationId xmlns:p14="http://schemas.microsoft.com/office/powerpoint/2010/main" val="1291400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0" name="Rectangle 80">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82">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84">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86">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4DBE44-1B73-7365-2BD2-23E41F213286}"/>
              </a:ext>
            </a:extLst>
          </p:cNvPr>
          <p:cNvSpPr>
            <a:spLocks noGrp="1"/>
          </p:cNvSpPr>
          <p:nvPr>
            <p:ph type="title"/>
          </p:nvPr>
        </p:nvSpPr>
        <p:spPr>
          <a:xfrm>
            <a:off x="1127208" y="857251"/>
            <a:ext cx="4747280" cy="3098061"/>
          </a:xfrm>
        </p:spPr>
        <p:txBody>
          <a:bodyPr vert="horz" lIns="91440" tIns="45720" rIns="91440" bIns="45720" rtlCol="0" anchor="b">
            <a:normAutofit/>
          </a:bodyPr>
          <a:lstStyle/>
          <a:p>
            <a:r>
              <a:rPr lang="en-US" sz="4800" kern="1200">
                <a:solidFill>
                  <a:srgbClr val="FFFFFF"/>
                </a:solidFill>
                <a:latin typeface="+mj-lt"/>
                <a:ea typeface="+mj-ea"/>
                <a:cs typeface="+mj-cs"/>
              </a:rPr>
              <a:t>Contact</a:t>
            </a:r>
          </a:p>
          <a:p>
            <a:endParaRPr lang="en-US" sz="4800" kern="1200">
              <a:solidFill>
                <a:srgbClr val="FFFFFF"/>
              </a:solidFill>
              <a:latin typeface="+mj-lt"/>
              <a:ea typeface="+mj-ea"/>
              <a:cs typeface="+mj-cs"/>
            </a:endParaRPr>
          </a:p>
        </p:txBody>
      </p:sp>
      <p:sp>
        <p:nvSpPr>
          <p:cNvPr id="124" name="Rectangle 88">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9157D72-E6C3-1B75-6E5A-EF6B2106F726}"/>
              </a:ext>
            </a:extLst>
          </p:cNvPr>
          <p:cNvSpPr>
            <a:spLocks noGrp="1"/>
          </p:cNvSpPr>
          <p:nvPr>
            <p:ph type="subTitle" idx="1"/>
          </p:nvPr>
        </p:nvSpPr>
        <p:spPr>
          <a:xfrm>
            <a:off x="1127208" y="4756265"/>
            <a:ext cx="4393278" cy="1244483"/>
          </a:xfrm>
        </p:spPr>
        <p:txBody>
          <a:bodyPr vert="horz" lIns="91440" tIns="45720" rIns="91440" bIns="45720" rtlCol="0" anchor="t">
            <a:normAutofit/>
          </a:bodyPr>
          <a:lstStyle/>
          <a:p>
            <a:r>
              <a:rPr lang="en-US" sz="1300" kern="1200">
                <a:solidFill>
                  <a:srgbClr val="FFFFFF"/>
                </a:solidFill>
                <a:latin typeface="+mn-lt"/>
                <a:ea typeface="+mn-ea"/>
                <a:cs typeface="+mn-cs"/>
              </a:rPr>
              <a:t>The library website has a page where users or visitors can contact the library staff with their questions or concerns. The Contact page can be accessed from any page on the library website via the navigation bar at the top. Click on Library to open the drop-down menu and click on Contact.</a:t>
            </a:r>
          </a:p>
        </p:txBody>
      </p:sp>
      <p:sp>
        <p:nvSpPr>
          <p:cNvPr id="125" name="Oval 90">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9EA762AC-5CA2-74B7-0198-5901F0DC17F2}"/>
              </a:ext>
            </a:extLst>
          </p:cNvPr>
          <p:cNvPicPr>
            <a:picLocks noChangeAspect="1"/>
          </p:cNvPicPr>
          <p:nvPr/>
        </p:nvPicPr>
        <p:blipFill>
          <a:blip r:embed="rId2"/>
          <a:stretch>
            <a:fillRect/>
          </a:stretch>
        </p:blipFill>
        <p:spPr>
          <a:xfrm>
            <a:off x="6920559" y="2581267"/>
            <a:ext cx="3737164" cy="1709752"/>
          </a:xfrm>
          <a:prstGeom prst="rect">
            <a:avLst/>
          </a:prstGeom>
        </p:spPr>
      </p:pic>
      <p:sp>
        <p:nvSpPr>
          <p:cNvPr id="5" name="Slide Number Placeholder 4">
            <a:extLst>
              <a:ext uri="{FF2B5EF4-FFF2-40B4-BE49-F238E27FC236}">
                <a16:creationId xmlns:a16="http://schemas.microsoft.com/office/drawing/2014/main" id="{B1D5A5BA-87B0-058C-8717-204B8C4AA32D}"/>
              </a:ext>
            </a:extLst>
          </p:cNvPr>
          <p:cNvSpPr>
            <a:spLocks noGrp="1"/>
          </p:cNvSpPr>
          <p:nvPr>
            <p:ph type="sldNum" sz="quarter" idx="12"/>
          </p:nvPr>
        </p:nvSpPr>
        <p:spPr>
          <a:xfrm>
            <a:off x="11704320" y="6451600"/>
            <a:ext cx="444500" cy="365125"/>
          </a:xfrm>
        </p:spPr>
        <p:txBody>
          <a:bodyPr vert="horz" lIns="91440" tIns="45720" rIns="91440" bIns="45720" rtlCol="0" anchor="ctr">
            <a:normAutofit/>
          </a:bodyPr>
          <a:lstStyle/>
          <a:p>
            <a:pPr>
              <a:spcAft>
                <a:spcPts val="600"/>
              </a:spcAft>
            </a:pPr>
            <a:fld id="{A49DFD55-3C28-40EF-9E31-A92D2E4017FF}" type="slidenum">
              <a:rPr lang="en-US" sz="1100">
                <a:solidFill>
                  <a:srgbClr val="FFFFFF"/>
                </a:solidFill>
              </a:rPr>
              <a:pPr>
                <a:spcAft>
                  <a:spcPts val="600"/>
                </a:spcAft>
              </a:pPr>
              <a:t>29</a:t>
            </a:fld>
            <a:endParaRPr lang="en-US" sz="1100">
              <a:solidFill>
                <a:srgbClr val="FFFFFF"/>
              </a:solidFill>
            </a:endParaRPr>
          </a:p>
        </p:txBody>
      </p:sp>
    </p:spTree>
    <p:extLst>
      <p:ext uri="{BB962C8B-B14F-4D97-AF65-F5344CB8AC3E}">
        <p14:creationId xmlns:p14="http://schemas.microsoft.com/office/powerpoint/2010/main" val="376375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24" name="Straight Connector 23">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6" descr="Graphical user interface, application&#10;&#10;Description automatically generated">
            <a:extLst>
              <a:ext uri="{FF2B5EF4-FFF2-40B4-BE49-F238E27FC236}">
                <a16:creationId xmlns:a16="http://schemas.microsoft.com/office/drawing/2014/main" id="{B823C814-88C3-DEF9-B2D4-492B353DB600}"/>
              </a:ext>
            </a:extLst>
          </p:cNvPr>
          <p:cNvPicPr>
            <a:picLocks noChangeAspect="1"/>
          </p:cNvPicPr>
          <p:nvPr/>
        </p:nvPicPr>
        <p:blipFill>
          <a:blip r:embed="rId2"/>
          <a:stretch>
            <a:fillRect/>
          </a:stretch>
        </p:blipFill>
        <p:spPr>
          <a:xfrm>
            <a:off x="715963" y="576263"/>
            <a:ext cx="6435725" cy="2816225"/>
          </a:xfrm>
          <a:prstGeom prst="rect">
            <a:avLst/>
          </a:prstGeom>
        </p:spPr>
      </p:pic>
      <p:pic>
        <p:nvPicPr>
          <p:cNvPr id="7" name="Picture 7">
            <a:extLst>
              <a:ext uri="{FF2B5EF4-FFF2-40B4-BE49-F238E27FC236}">
                <a16:creationId xmlns:a16="http://schemas.microsoft.com/office/drawing/2014/main" id="{F32584AD-5F7A-B655-8742-C8136DDD30A1}"/>
              </a:ext>
            </a:extLst>
          </p:cNvPr>
          <p:cNvPicPr>
            <a:picLocks noChangeAspect="1"/>
          </p:cNvPicPr>
          <p:nvPr/>
        </p:nvPicPr>
        <p:blipFill>
          <a:blip r:embed="rId3"/>
          <a:stretch>
            <a:fillRect/>
          </a:stretch>
        </p:blipFill>
        <p:spPr>
          <a:xfrm>
            <a:off x="715963" y="3462338"/>
            <a:ext cx="6435725" cy="2816225"/>
          </a:xfrm>
          <a:prstGeom prst="rect">
            <a:avLst/>
          </a:prstGeom>
        </p:spPr>
      </p:pic>
      <p:sp>
        <p:nvSpPr>
          <p:cNvPr id="2" name="Title 1">
            <a:extLst>
              <a:ext uri="{FF2B5EF4-FFF2-40B4-BE49-F238E27FC236}">
                <a16:creationId xmlns:a16="http://schemas.microsoft.com/office/drawing/2014/main" id="{7C4DBE44-1B73-7365-2BD2-23E41F213286}"/>
              </a:ext>
            </a:extLst>
          </p:cNvPr>
          <p:cNvSpPr>
            <a:spLocks noGrp="1"/>
          </p:cNvSpPr>
          <p:nvPr>
            <p:ph type="title"/>
          </p:nvPr>
        </p:nvSpPr>
        <p:spPr>
          <a:xfrm>
            <a:off x="8153400" y="818457"/>
            <a:ext cx="3322317" cy="2975876"/>
          </a:xfrm>
        </p:spPr>
        <p:txBody>
          <a:bodyPr vert="horz" lIns="91440" tIns="45720" rIns="91440" bIns="45720" rtlCol="0" anchor="b">
            <a:normAutofit/>
          </a:bodyPr>
          <a:lstStyle/>
          <a:p>
            <a:r>
              <a:rPr lang="en-US" sz="4100" kern="1200">
                <a:solidFill>
                  <a:schemeClr val="tx1"/>
                </a:solidFill>
                <a:latin typeface="+mj-lt"/>
                <a:ea typeface="+mj-ea"/>
                <a:cs typeface="+mj-cs"/>
              </a:rPr>
              <a:t>Account Creation via the Admin Page</a:t>
            </a:r>
          </a:p>
          <a:p>
            <a:endParaRPr lang="en-US" sz="4100" kern="1200">
              <a:solidFill>
                <a:schemeClr val="tx1"/>
              </a:solidFill>
              <a:latin typeface="+mj-lt"/>
              <a:ea typeface="+mj-ea"/>
              <a:cs typeface="+mj-cs"/>
            </a:endParaRPr>
          </a:p>
        </p:txBody>
      </p:sp>
      <p:sp>
        <p:nvSpPr>
          <p:cNvPr id="3" name="Subtitle 2">
            <a:extLst>
              <a:ext uri="{FF2B5EF4-FFF2-40B4-BE49-F238E27FC236}">
                <a16:creationId xmlns:a16="http://schemas.microsoft.com/office/drawing/2014/main" id="{19157D72-E6C3-1B75-6E5A-EF6B2106F726}"/>
              </a:ext>
            </a:extLst>
          </p:cNvPr>
          <p:cNvSpPr>
            <a:spLocks noGrp="1"/>
          </p:cNvSpPr>
          <p:nvPr>
            <p:ph type="subTitle" idx="1"/>
          </p:nvPr>
        </p:nvSpPr>
        <p:spPr>
          <a:xfrm>
            <a:off x="8153401" y="3948158"/>
            <a:ext cx="3322316" cy="1692066"/>
          </a:xfrm>
        </p:spPr>
        <p:txBody>
          <a:bodyPr vert="horz" lIns="91440" tIns="45720" rIns="91440" bIns="45720" rtlCol="0" anchor="t">
            <a:normAutofit/>
          </a:bodyPr>
          <a:lstStyle/>
          <a:p>
            <a:r>
              <a:rPr lang="en-US" sz="1900" kern="1200">
                <a:solidFill>
                  <a:schemeClr val="tx1"/>
                </a:solidFill>
                <a:latin typeface="+mn-lt"/>
                <a:ea typeface="+mn-ea"/>
                <a:cs typeface="+mn-cs"/>
              </a:rPr>
              <a:t>Administrative or Staff accounts can create new user accounts from the admin page of the website. These are the steps to create an account on the admin page.</a:t>
            </a:r>
          </a:p>
          <a:p>
            <a:endParaRPr lang="en-US" sz="1900" kern="1200">
              <a:solidFill>
                <a:schemeClr val="tx1"/>
              </a:solidFill>
              <a:latin typeface="+mn-lt"/>
              <a:ea typeface="+mn-ea"/>
              <a:cs typeface="+mn-cs"/>
            </a:endParaRPr>
          </a:p>
        </p:txBody>
      </p:sp>
      <p:sp>
        <p:nvSpPr>
          <p:cNvPr id="5" name="Slide Number Placeholder 4">
            <a:extLst>
              <a:ext uri="{FF2B5EF4-FFF2-40B4-BE49-F238E27FC236}">
                <a16:creationId xmlns:a16="http://schemas.microsoft.com/office/drawing/2014/main" id="{B1D5A5BA-87B0-058C-8717-204B8C4AA3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alpha val="70000"/>
                  </a:schemeClr>
                </a:solidFill>
              </a:rPr>
              <a:pPr>
                <a:spcAft>
                  <a:spcPts val="600"/>
                </a:spcAft>
              </a:pPr>
              <a:t>3</a:t>
            </a:fld>
            <a:endParaRPr lang="en-US" sz="1200">
              <a:solidFill>
                <a:schemeClr val="tx1">
                  <a:alpha val="70000"/>
                </a:schemeClr>
              </a:solidFill>
            </a:endParaRPr>
          </a:p>
        </p:txBody>
      </p:sp>
    </p:spTree>
    <p:extLst>
      <p:ext uri="{BB962C8B-B14F-4D97-AF65-F5344CB8AC3E}">
        <p14:creationId xmlns:p14="http://schemas.microsoft.com/office/powerpoint/2010/main" val="422968245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2" name="Picture 3" descr="Graphical user interface, application&#10;&#10;Description automatically generated">
            <a:extLst>
              <a:ext uri="{FF2B5EF4-FFF2-40B4-BE49-F238E27FC236}">
                <a16:creationId xmlns:a16="http://schemas.microsoft.com/office/drawing/2014/main" id="{C83AB42E-3CC3-9028-5FA7-66C4B30EFD0C}"/>
              </a:ext>
            </a:extLst>
          </p:cNvPr>
          <p:cNvPicPr>
            <a:picLocks noChangeAspect="1"/>
          </p:cNvPicPr>
          <p:nvPr/>
        </p:nvPicPr>
        <p:blipFill>
          <a:blip r:embed="rId2"/>
          <a:stretch>
            <a:fillRect/>
          </a:stretch>
        </p:blipFill>
        <p:spPr>
          <a:xfrm>
            <a:off x="3931263" y="1201003"/>
            <a:ext cx="4589917" cy="4107976"/>
          </a:xfrm>
          <a:prstGeom prst="rect">
            <a:avLst/>
          </a:prstGeom>
        </p:spPr>
      </p:pic>
      <p:sp>
        <p:nvSpPr>
          <p:cNvPr id="5" name="Slide Number Placeholder 4">
            <a:extLst>
              <a:ext uri="{FF2B5EF4-FFF2-40B4-BE49-F238E27FC236}">
                <a16:creationId xmlns:a16="http://schemas.microsoft.com/office/drawing/2014/main" id="{23F73106-FB73-D5A9-F908-73F78B03193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a:pPr>
                <a:spcAft>
                  <a:spcPts val="600"/>
                </a:spcAft>
              </a:pPr>
              <a:t>30</a:t>
            </a:fld>
            <a:endParaRPr lang="en-US" sz="1200"/>
          </a:p>
        </p:txBody>
      </p:sp>
    </p:spTree>
    <p:extLst>
      <p:ext uri="{BB962C8B-B14F-4D97-AF65-F5344CB8AC3E}">
        <p14:creationId xmlns:p14="http://schemas.microsoft.com/office/powerpoint/2010/main" val="1526293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0" name="Rectangle 128">
            <a:extLst>
              <a:ext uri="{FF2B5EF4-FFF2-40B4-BE49-F238E27FC236}">
                <a16:creationId xmlns:a16="http://schemas.microsoft.com/office/drawing/2014/main" id="{9180DE06-7362-4888-AADA-7AADD57AC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4DBE44-1B73-7365-2BD2-23E41F213286}"/>
              </a:ext>
            </a:extLst>
          </p:cNvPr>
          <p:cNvSpPr>
            <a:spLocks noGrp="1"/>
          </p:cNvSpPr>
          <p:nvPr>
            <p:ph type="title"/>
          </p:nvPr>
        </p:nvSpPr>
        <p:spPr>
          <a:xfrm>
            <a:off x="7331384" y="679730"/>
            <a:ext cx="4171994" cy="3932729"/>
          </a:xfrm>
        </p:spPr>
        <p:txBody>
          <a:bodyPr vert="horz" lIns="91440" tIns="45720" rIns="91440" bIns="45720" rtlCol="0" anchor="b">
            <a:normAutofit/>
          </a:bodyPr>
          <a:lstStyle/>
          <a:p>
            <a:r>
              <a:rPr lang="en-US" sz="6000" kern="1200">
                <a:solidFill>
                  <a:schemeClr val="tx1"/>
                </a:solidFill>
                <a:latin typeface="+mj-lt"/>
                <a:ea typeface="+mj-ea"/>
                <a:cs typeface="+mj-cs"/>
              </a:rPr>
              <a:t>Contact Staff View</a:t>
            </a:r>
          </a:p>
          <a:p>
            <a:endParaRPr lang="en-US" sz="6000" kern="1200">
              <a:solidFill>
                <a:schemeClr val="tx1"/>
              </a:solidFill>
              <a:latin typeface="+mj-lt"/>
              <a:ea typeface="+mj-ea"/>
              <a:cs typeface="+mj-cs"/>
            </a:endParaRPr>
          </a:p>
        </p:txBody>
      </p:sp>
      <p:grpSp>
        <p:nvGrpSpPr>
          <p:cNvPr id="141" name="Group 13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132" name="Straight Connector 13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2" name="Rectangle 13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19157D72-E6C3-1B75-6E5A-EF6B2106F726}"/>
              </a:ext>
            </a:extLst>
          </p:cNvPr>
          <p:cNvSpPr>
            <a:spLocks noGrp="1"/>
          </p:cNvSpPr>
          <p:nvPr>
            <p:ph type="subTitle" idx="1"/>
          </p:nvPr>
        </p:nvSpPr>
        <p:spPr>
          <a:xfrm>
            <a:off x="7331383" y="5227455"/>
            <a:ext cx="3876085" cy="857461"/>
          </a:xfrm>
        </p:spPr>
        <p:txBody>
          <a:bodyPr vert="horz" lIns="91440" tIns="45720" rIns="91440" bIns="45720" rtlCol="0">
            <a:normAutofit/>
          </a:bodyPr>
          <a:lstStyle/>
          <a:p>
            <a:r>
              <a:rPr lang="en-US" sz="1700" kern="1200">
                <a:solidFill>
                  <a:schemeClr val="tx1"/>
                </a:solidFill>
                <a:latin typeface="+mn-lt"/>
                <a:ea typeface="+mn-ea"/>
                <a:cs typeface="+mn-cs"/>
              </a:rPr>
              <a:t>Correspondence from the Contact page can be viewed on the Admin Page.</a:t>
            </a:r>
          </a:p>
        </p:txBody>
      </p:sp>
      <p:sp>
        <p:nvSpPr>
          <p:cNvPr id="143" name="Rectangle 13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a:extLst>
              <a:ext uri="{FF2B5EF4-FFF2-40B4-BE49-F238E27FC236}">
                <a16:creationId xmlns:a16="http://schemas.microsoft.com/office/drawing/2014/main" id="{211FA705-F6E8-DAAE-F20F-81562FA30428}"/>
              </a:ext>
            </a:extLst>
          </p:cNvPr>
          <p:cNvPicPr>
            <a:picLocks noChangeAspect="1"/>
          </p:cNvPicPr>
          <p:nvPr/>
        </p:nvPicPr>
        <p:blipFill>
          <a:blip r:embed="rId2"/>
          <a:stretch>
            <a:fillRect/>
          </a:stretch>
        </p:blipFill>
        <p:spPr>
          <a:xfrm>
            <a:off x="942597" y="919049"/>
            <a:ext cx="5608830" cy="5019902"/>
          </a:xfrm>
          <a:prstGeom prst="rect">
            <a:avLst/>
          </a:prstGeom>
        </p:spPr>
      </p:pic>
      <p:sp>
        <p:nvSpPr>
          <p:cNvPr id="5" name="Slide Number Placeholder 4">
            <a:extLst>
              <a:ext uri="{FF2B5EF4-FFF2-40B4-BE49-F238E27FC236}">
                <a16:creationId xmlns:a16="http://schemas.microsoft.com/office/drawing/2014/main" id="{B1D5A5BA-87B0-058C-8717-204B8C4AA32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A49DFD55-3C28-40EF-9E31-A92D2E4017FF}" type="slidenum">
              <a:rPr lang="en-US" sz="1200"/>
              <a:pPr>
                <a:spcAft>
                  <a:spcPts val="600"/>
                </a:spcAft>
              </a:pPr>
              <a:t>31</a:t>
            </a:fld>
            <a:endParaRPr lang="en-US" sz="1200"/>
          </a:p>
        </p:txBody>
      </p:sp>
    </p:spTree>
    <p:extLst>
      <p:ext uri="{BB962C8B-B14F-4D97-AF65-F5344CB8AC3E}">
        <p14:creationId xmlns:p14="http://schemas.microsoft.com/office/powerpoint/2010/main" val="4204468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a:extLst>
              <a:ext uri="{FF2B5EF4-FFF2-40B4-BE49-F238E27FC236}">
                <a16:creationId xmlns:a16="http://schemas.microsoft.com/office/drawing/2014/main" id="{3B20D020-2F48-2714-F794-FE8E5A9F04F4}"/>
              </a:ext>
            </a:extLst>
          </p:cNvPr>
          <p:cNvPicPr>
            <a:picLocks noChangeAspect="1"/>
          </p:cNvPicPr>
          <p:nvPr/>
        </p:nvPicPr>
        <p:blipFill>
          <a:blip r:embed="rId2"/>
          <a:stretch>
            <a:fillRect/>
          </a:stretch>
        </p:blipFill>
        <p:spPr>
          <a:xfrm>
            <a:off x="643467" y="2217833"/>
            <a:ext cx="5294716" cy="2422332"/>
          </a:xfrm>
          <a:prstGeom prst="rect">
            <a:avLst/>
          </a:prstGeom>
        </p:spPr>
      </p:pic>
      <p:cxnSp>
        <p:nvCxnSpPr>
          <p:cNvPr id="49" name="Straight Connector 48">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61D71B1B-B6B1-D563-7A43-4BC1C9CCB835}"/>
              </a:ext>
            </a:extLst>
          </p:cNvPr>
          <p:cNvPicPr>
            <a:picLocks noChangeAspect="1"/>
          </p:cNvPicPr>
          <p:nvPr/>
        </p:nvPicPr>
        <p:blipFill>
          <a:blip r:embed="rId3"/>
          <a:stretch>
            <a:fillRect/>
          </a:stretch>
        </p:blipFill>
        <p:spPr>
          <a:xfrm>
            <a:off x="6253817" y="2217834"/>
            <a:ext cx="5294715" cy="2422331"/>
          </a:xfrm>
          <a:prstGeom prst="rect">
            <a:avLst/>
          </a:prstGeom>
        </p:spPr>
      </p:pic>
      <p:sp>
        <p:nvSpPr>
          <p:cNvPr id="5" name="Slide Number Placeholder 4">
            <a:extLst>
              <a:ext uri="{FF2B5EF4-FFF2-40B4-BE49-F238E27FC236}">
                <a16:creationId xmlns:a16="http://schemas.microsoft.com/office/drawing/2014/main" id="{A57EE6E9-1D22-982A-7C87-4261392ECCF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a:pPr>
                <a:spcAft>
                  <a:spcPts val="600"/>
                </a:spcAft>
              </a:pPr>
              <a:t>32</a:t>
            </a:fld>
            <a:endParaRPr lang="en-US" sz="1200"/>
          </a:p>
        </p:txBody>
      </p:sp>
    </p:spTree>
    <p:extLst>
      <p:ext uri="{BB962C8B-B14F-4D97-AF65-F5344CB8AC3E}">
        <p14:creationId xmlns:p14="http://schemas.microsoft.com/office/powerpoint/2010/main" val="3541755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Text&#10;&#10;Description automatically generated">
            <a:extLst>
              <a:ext uri="{FF2B5EF4-FFF2-40B4-BE49-F238E27FC236}">
                <a16:creationId xmlns:a16="http://schemas.microsoft.com/office/drawing/2014/main" id="{CE7D8EA8-C817-A0E4-9561-5DFF33870D2E}"/>
              </a:ext>
            </a:extLst>
          </p:cNvPr>
          <p:cNvPicPr>
            <a:picLocks noChangeAspect="1"/>
          </p:cNvPicPr>
          <p:nvPr/>
        </p:nvPicPr>
        <p:blipFill rotWithShape="1">
          <a:blip r:embed="rId2"/>
          <a:srcRect b="6684"/>
          <a:stretch/>
        </p:blipFill>
        <p:spPr>
          <a:xfrm>
            <a:off x="4267201" y="10"/>
            <a:ext cx="7924800" cy="3383270"/>
          </a:xfrm>
          <a:prstGeom prst="rect">
            <a:avLst/>
          </a:prstGeom>
        </p:spPr>
      </p:pic>
      <p:pic>
        <p:nvPicPr>
          <p:cNvPr id="8" name="Picture 8">
            <a:extLst>
              <a:ext uri="{FF2B5EF4-FFF2-40B4-BE49-F238E27FC236}">
                <a16:creationId xmlns:a16="http://schemas.microsoft.com/office/drawing/2014/main" id="{5EC81A5A-545A-1687-CD47-16141189667C}"/>
              </a:ext>
            </a:extLst>
          </p:cNvPr>
          <p:cNvPicPr>
            <a:picLocks noChangeAspect="1"/>
          </p:cNvPicPr>
          <p:nvPr/>
        </p:nvPicPr>
        <p:blipFill rotWithShape="1">
          <a:blip r:embed="rId3"/>
          <a:srcRect r="60"/>
          <a:stretch/>
        </p:blipFill>
        <p:spPr>
          <a:xfrm>
            <a:off x="4650916" y="3474720"/>
            <a:ext cx="7555832" cy="3383280"/>
          </a:xfrm>
          <a:prstGeom prst="rect">
            <a:avLst/>
          </a:prstGeom>
        </p:spPr>
      </p:pic>
      <p:sp useBgFill="1">
        <p:nvSpPr>
          <p:cNvPr id="48" name="Freeform: Shape 47">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4272" cy="68580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C4DBE44-1B73-7365-2BD2-23E41F213286}"/>
              </a:ext>
            </a:extLst>
          </p:cNvPr>
          <p:cNvSpPr>
            <a:spLocks noGrp="1"/>
          </p:cNvSpPr>
          <p:nvPr>
            <p:ph type="title"/>
          </p:nvPr>
        </p:nvSpPr>
        <p:spPr>
          <a:xfrm>
            <a:off x="643468" y="609600"/>
            <a:ext cx="3992700" cy="3877197"/>
          </a:xfrm>
        </p:spPr>
        <p:txBody>
          <a:bodyPr vert="horz" lIns="91440" tIns="45720" rIns="91440" bIns="45720" rtlCol="0" anchor="b">
            <a:normAutofit/>
          </a:bodyPr>
          <a:lstStyle/>
          <a:p>
            <a:r>
              <a:rPr lang="en-US" sz="4400" kern="1200">
                <a:solidFill>
                  <a:schemeClr val="tx1"/>
                </a:solidFill>
                <a:latin typeface="+mj-lt"/>
                <a:ea typeface="+mj-ea"/>
                <a:cs typeface="+mj-cs"/>
              </a:rPr>
              <a:t>Dark Mode</a:t>
            </a:r>
          </a:p>
          <a:p>
            <a:endParaRPr lang="en-US" sz="4400" kern="1200">
              <a:solidFill>
                <a:schemeClr val="tx1"/>
              </a:solidFill>
              <a:latin typeface="+mj-lt"/>
              <a:ea typeface="+mj-ea"/>
              <a:cs typeface="+mj-cs"/>
            </a:endParaRPr>
          </a:p>
        </p:txBody>
      </p:sp>
      <p:sp>
        <p:nvSpPr>
          <p:cNvPr id="3" name="Subtitle 2">
            <a:extLst>
              <a:ext uri="{FF2B5EF4-FFF2-40B4-BE49-F238E27FC236}">
                <a16:creationId xmlns:a16="http://schemas.microsoft.com/office/drawing/2014/main" id="{19157D72-E6C3-1B75-6E5A-EF6B2106F726}"/>
              </a:ext>
            </a:extLst>
          </p:cNvPr>
          <p:cNvSpPr>
            <a:spLocks noGrp="1"/>
          </p:cNvSpPr>
          <p:nvPr>
            <p:ph type="subTitle" idx="1"/>
          </p:nvPr>
        </p:nvSpPr>
        <p:spPr>
          <a:xfrm>
            <a:off x="643467" y="4638783"/>
            <a:ext cx="4007449" cy="1343972"/>
          </a:xfrm>
        </p:spPr>
        <p:txBody>
          <a:bodyPr vert="horz" lIns="91440" tIns="45720" rIns="91440" bIns="45720" rtlCol="0">
            <a:normAutofit/>
          </a:bodyPr>
          <a:lstStyle/>
          <a:p>
            <a:r>
              <a:rPr lang="en-US" sz="1700" kern="1200">
                <a:solidFill>
                  <a:schemeClr val="tx1"/>
                </a:solidFill>
                <a:latin typeface="+mn-lt"/>
                <a:ea typeface="+mn-ea"/>
                <a:cs typeface="+mn-cs"/>
              </a:rPr>
              <a:t>The library website has the option to be viewed in Dark Mode, which makes the screen less bright to view by changing the colors of the website to dark gray and the text to white.</a:t>
            </a:r>
          </a:p>
          <a:p>
            <a:endParaRPr lang="en-US" sz="1700" kern="1200">
              <a:solidFill>
                <a:schemeClr val="tx1"/>
              </a:solidFill>
              <a:latin typeface="+mn-lt"/>
              <a:ea typeface="+mn-ea"/>
              <a:cs typeface="+mn-cs"/>
            </a:endParaRPr>
          </a:p>
        </p:txBody>
      </p:sp>
      <p:sp>
        <p:nvSpPr>
          <p:cNvPr id="5" name="Slide Number Placeholder 4">
            <a:extLst>
              <a:ext uri="{FF2B5EF4-FFF2-40B4-BE49-F238E27FC236}">
                <a16:creationId xmlns:a16="http://schemas.microsoft.com/office/drawing/2014/main" id="{B1D5A5BA-87B0-058C-8717-204B8C4AA32D}"/>
              </a:ext>
            </a:extLst>
          </p:cNvPr>
          <p:cNvSpPr>
            <a:spLocks noGrp="1"/>
          </p:cNvSpPr>
          <p:nvPr>
            <p:ph type="sldNum" sz="quarter" idx="12"/>
          </p:nvPr>
        </p:nvSpPr>
        <p:spPr>
          <a:xfrm>
            <a:off x="9906000" y="6356350"/>
            <a:ext cx="1447800" cy="365125"/>
          </a:xfrm>
        </p:spPr>
        <p:txBody>
          <a:bodyPr vert="horz" lIns="91440" tIns="45720" rIns="91440" bIns="45720" rtlCol="0" anchor="ctr">
            <a:normAutofit/>
          </a:bodyPr>
          <a:lstStyle/>
          <a:p>
            <a:pPr>
              <a:spcAft>
                <a:spcPts val="600"/>
              </a:spcAft>
            </a:pPr>
            <a:fld id="{A49DFD55-3C28-40EF-9E31-A92D2E4017FF}" type="slidenum">
              <a:rPr lang="en-US" sz="1200">
                <a:solidFill>
                  <a:srgbClr val="FFFFFF"/>
                </a:solidFill>
              </a:rPr>
              <a:pPr>
                <a:spcAft>
                  <a:spcPts val="600"/>
                </a:spcAft>
              </a:pPr>
              <a:t>33</a:t>
            </a:fld>
            <a:endParaRPr lang="en-US" sz="1200">
              <a:solidFill>
                <a:srgbClr val="FFFFFF"/>
              </a:solidFill>
            </a:endParaRPr>
          </a:p>
        </p:txBody>
      </p:sp>
    </p:spTree>
    <p:extLst>
      <p:ext uri="{BB962C8B-B14F-4D97-AF65-F5344CB8AC3E}">
        <p14:creationId xmlns:p14="http://schemas.microsoft.com/office/powerpoint/2010/main" val="44532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7464614" y="1783959"/>
            <a:ext cx="4087306" cy="2889114"/>
          </a:xfrm>
        </p:spPr>
        <p:txBody>
          <a:bodyPr anchor="b">
            <a:normAutofit/>
          </a:bodyPr>
          <a:lstStyle/>
          <a:p>
            <a:r>
              <a:rPr lang="en-US" sz="5400">
                <a:solidFill>
                  <a:schemeClr val="tx1"/>
                </a:solidFill>
              </a:rPr>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7464612" y="4750893"/>
            <a:ext cx="4087305" cy="1147863"/>
          </a:xfrm>
        </p:spPr>
        <p:txBody>
          <a:bodyPr vert="horz" lIns="91440" tIns="45720" rIns="91440" bIns="45720" rtlCol="0" anchor="t">
            <a:normAutofit/>
          </a:bodyPr>
          <a:lstStyle/>
          <a:p>
            <a:pPr>
              <a:lnSpc>
                <a:spcPct val="140000"/>
              </a:lnSpc>
            </a:pPr>
            <a:r>
              <a:rPr lang="en-US" sz="1100">
                <a:solidFill>
                  <a:schemeClr val="tx1"/>
                </a:solidFill>
              </a:rPr>
              <a:t>TEAM 12</a:t>
            </a:r>
          </a:p>
          <a:p>
            <a:pPr>
              <a:lnSpc>
                <a:spcPct val="140000"/>
              </a:lnSpc>
            </a:pPr>
            <a:r>
              <a:rPr lang="en-US" sz="1100" dirty="0">
                <a:solidFill>
                  <a:schemeClr val="tx1"/>
                </a:solidFill>
              </a:rPr>
              <a:t>CEN 4010 (RVD)</a:t>
            </a:r>
          </a:p>
          <a:p>
            <a:pPr>
              <a:lnSpc>
                <a:spcPct val="140000"/>
              </a:lnSpc>
            </a:pPr>
            <a:r>
              <a:rPr lang="en-US" sz="1100">
                <a:solidFill>
                  <a:schemeClr val="tx1"/>
                </a:solidFill>
                <a:ea typeface="+mn-lt"/>
                <a:cs typeface="+mn-lt"/>
              </a:rPr>
              <a:t>FALL 2022</a:t>
            </a:r>
            <a:endParaRPr lang="en-US"/>
          </a:p>
        </p:txBody>
      </p:sp>
      <p:sp>
        <p:nvSpPr>
          <p:cNvPr id="11" name="Freeform: Shape 1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6" descr="Book Books Bookshelf · Free image on Pixabay">
            <a:extLst>
              <a:ext uri="{FF2B5EF4-FFF2-40B4-BE49-F238E27FC236}">
                <a16:creationId xmlns:a16="http://schemas.microsoft.com/office/drawing/2014/main" id="{00893B58-2F56-5D50-61B9-76CE1640251E}"/>
              </a:ext>
            </a:extLst>
          </p:cNvPr>
          <p:cNvPicPr>
            <a:picLocks noChangeAspect="1"/>
          </p:cNvPicPr>
          <p:nvPr/>
        </p:nvPicPr>
        <p:blipFill rotWithShape="1">
          <a:blip r:embed="rId2"/>
          <a:srcRect l="16636" r="6499"/>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11003280" y="603504"/>
            <a:ext cx="548640" cy="548640"/>
          </a:xfrm>
          <a:prstGeom prst="ellipse">
            <a:avLst/>
          </a:prstGeom>
          <a:solidFill>
            <a:srgbClr val="7F7F7F"/>
          </a:solidFill>
        </p:spPr>
        <p:txBody>
          <a:bodyPr anchor="ctr">
            <a:normAutofit/>
          </a:bodyPr>
          <a:lstStyle/>
          <a:p>
            <a:pPr algn="ctr">
              <a:spcAft>
                <a:spcPts val="600"/>
              </a:spcAft>
            </a:pPr>
            <a:fld id="{A49DFD55-3C28-40EF-9E31-A92D2E4017FF}" type="slidenum">
              <a:rPr lang="en-US" sz="1500">
                <a:solidFill>
                  <a:srgbClr val="FFFFFF"/>
                </a:solidFill>
              </a:rPr>
              <a:pPr algn="ctr">
                <a:spcAft>
                  <a:spcPts val="600"/>
                </a:spcAft>
              </a:pPr>
              <a:t>34</a:t>
            </a:fld>
            <a:endParaRPr lang="en-US" sz="1500">
              <a:solidFill>
                <a:srgbClr val="FFFFFF"/>
              </a:solidFill>
            </a:endParaRPr>
          </a:p>
        </p:txBody>
      </p:sp>
    </p:spTree>
    <p:extLst>
      <p:ext uri="{BB962C8B-B14F-4D97-AF65-F5344CB8AC3E}">
        <p14:creationId xmlns:p14="http://schemas.microsoft.com/office/powerpoint/2010/main" val="19697875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4E0F247F-6C17-6B02-B649-25080993D45E}"/>
              </a:ext>
            </a:extLst>
          </p:cNvPr>
          <p:cNvPicPr>
            <a:picLocks noChangeAspect="1"/>
          </p:cNvPicPr>
          <p:nvPr/>
        </p:nvPicPr>
        <p:blipFill>
          <a:blip r:embed="rId2"/>
          <a:stretch>
            <a:fillRect/>
          </a:stretch>
        </p:blipFill>
        <p:spPr>
          <a:xfrm>
            <a:off x="1302992" y="3623734"/>
            <a:ext cx="3246000" cy="2905170"/>
          </a:xfrm>
          <a:prstGeom prst="rect">
            <a:avLst/>
          </a:prstGeom>
        </p:spPr>
      </p:pic>
      <p:pic>
        <p:nvPicPr>
          <p:cNvPr id="6" name="Picture 6">
            <a:extLst>
              <a:ext uri="{FF2B5EF4-FFF2-40B4-BE49-F238E27FC236}">
                <a16:creationId xmlns:a16="http://schemas.microsoft.com/office/drawing/2014/main" id="{D881B18D-176C-0B3B-7BD3-A19C0ED152DB}"/>
              </a:ext>
            </a:extLst>
          </p:cNvPr>
          <p:cNvPicPr>
            <a:picLocks noChangeAspect="1"/>
          </p:cNvPicPr>
          <p:nvPr/>
        </p:nvPicPr>
        <p:blipFill>
          <a:blip r:embed="rId3"/>
          <a:stretch>
            <a:fillRect/>
          </a:stretch>
        </p:blipFill>
        <p:spPr>
          <a:xfrm>
            <a:off x="353720" y="497761"/>
            <a:ext cx="5426764" cy="2442043"/>
          </a:xfrm>
          <a:prstGeom prst="rect">
            <a:avLst/>
          </a:prstGeom>
        </p:spPr>
      </p:pic>
      <p:sp>
        <p:nvSpPr>
          <p:cNvPr id="33" name="Rectangle 32">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57EE6E9-1D22-982A-7C87-4261392ECCF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a:pPr>
                <a:spcAft>
                  <a:spcPts val="600"/>
                </a:spcAft>
              </a:pPr>
              <a:t>4</a:t>
            </a:fld>
            <a:endParaRPr lang="en-US" sz="1200"/>
          </a:p>
        </p:txBody>
      </p:sp>
      <p:pic>
        <p:nvPicPr>
          <p:cNvPr id="9" name="Picture 9">
            <a:extLst>
              <a:ext uri="{FF2B5EF4-FFF2-40B4-BE49-F238E27FC236}">
                <a16:creationId xmlns:a16="http://schemas.microsoft.com/office/drawing/2014/main" id="{58A78B73-ABAD-3825-9B9E-9146E48E3E60}"/>
              </a:ext>
            </a:extLst>
          </p:cNvPr>
          <p:cNvPicPr>
            <a:picLocks noChangeAspect="1"/>
          </p:cNvPicPr>
          <p:nvPr/>
        </p:nvPicPr>
        <p:blipFill>
          <a:blip r:embed="rId4"/>
          <a:stretch>
            <a:fillRect/>
          </a:stretch>
        </p:blipFill>
        <p:spPr>
          <a:xfrm>
            <a:off x="7435649" y="321734"/>
            <a:ext cx="3171534" cy="6069922"/>
          </a:xfrm>
          <a:prstGeom prst="rect">
            <a:avLst/>
          </a:prstGeom>
        </p:spPr>
      </p:pic>
    </p:spTree>
    <p:extLst>
      <p:ext uri="{BB962C8B-B14F-4D97-AF65-F5344CB8AC3E}">
        <p14:creationId xmlns:p14="http://schemas.microsoft.com/office/powerpoint/2010/main" val="2758943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C4DBE44-1B73-7365-2BD2-23E41F213286}"/>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sz="2400" kern="1200">
                <a:latin typeface="+mj-lt"/>
                <a:ea typeface="+mj-ea"/>
                <a:cs typeface="+mj-cs"/>
              </a:rPr>
              <a:t>ACCOUNT </a:t>
            </a:r>
            <a:br>
              <a:rPr lang="en-US" sz="2400" dirty="0"/>
            </a:br>
            <a:r>
              <a:rPr lang="en-US" sz="2400"/>
              <a:t>creation </a:t>
            </a:r>
            <a:r>
              <a:rPr lang="en-US" sz="2400" kern="1200">
                <a:latin typeface="+mj-lt"/>
                <a:ea typeface="+mj-ea"/>
                <a:cs typeface="+mj-cs"/>
              </a:rPr>
              <a:t>VIA </a:t>
            </a:r>
            <a:r>
              <a:rPr lang="en-US" sz="2400" kern="1200" dirty="0">
                <a:latin typeface="+mj-lt"/>
                <a:ea typeface="+mj-ea"/>
                <a:cs typeface="+mj-cs"/>
              </a:rPr>
              <a:t>THE LIBRARY WEBSITE</a:t>
            </a:r>
          </a:p>
          <a:p>
            <a:pPr algn="ctr"/>
            <a:endParaRPr lang="en-US" sz="2400" kern="1200">
              <a:solidFill>
                <a:schemeClr val="tx1"/>
              </a:solidFill>
              <a:latin typeface="+mj-lt"/>
              <a:ea typeface="+mj-ea"/>
              <a:cs typeface="+mj-cs"/>
            </a:endParaRPr>
          </a:p>
        </p:txBody>
      </p:sp>
      <p:sp>
        <p:nvSpPr>
          <p:cNvPr id="3" name="Subtitle 2">
            <a:extLst>
              <a:ext uri="{FF2B5EF4-FFF2-40B4-BE49-F238E27FC236}">
                <a16:creationId xmlns:a16="http://schemas.microsoft.com/office/drawing/2014/main" id="{19157D72-E6C3-1B75-6E5A-EF6B2106F726}"/>
              </a:ext>
            </a:extLst>
          </p:cNvPr>
          <p:cNvSpPr>
            <a:spLocks noGrp="1"/>
          </p:cNvSpPr>
          <p:nvPr>
            <p:ph type="subTitle" idx="1"/>
          </p:nvPr>
        </p:nvSpPr>
        <p:spPr>
          <a:xfrm>
            <a:off x="996287" y="4121253"/>
            <a:ext cx="3125337" cy="1136843"/>
          </a:xfrm>
        </p:spPr>
        <p:txBody>
          <a:bodyPr vert="horz" lIns="91440" tIns="45720" rIns="91440" bIns="45720" rtlCol="0">
            <a:normAutofit/>
          </a:bodyPr>
          <a:lstStyle/>
          <a:p>
            <a:pPr algn="ctr"/>
            <a:r>
              <a:rPr lang="en-US" sz="1500" kern="1200">
                <a:solidFill>
                  <a:schemeClr val="tx1"/>
                </a:solidFill>
                <a:latin typeface="+mn-lt"/>
                <a:ea typeface="+mn-ea"/>
                <a:cs typeface="+mn-cs"/>
              </a:rPr>
              <a:t>Anyone can initiate the creation of an account via the Library Website. Here are the steps to create an account on the Library Website.</a:t>
            </a:r>
          </a:p>
          <a:p>
            <a:pPr algn="ctr"/>
            <a:endParaRPr lang="en-US" sz="1500" kern="1200">
              <a:solidFill>
                <a:schemeClr val="tx1"/>
              </a:solidFill>
              <a:latin typeface="+mn-lt"/>
              <a:ea typeface="+mn-ea"/>
              <a:cs typeface="+mn-cs"/>
            </a:endParaRPr>
          </a:p>
        </p:txBody>
      </p:sp>
      <p:pic>
        <p:nvPicPr>
          <p:cNvPr id="8" name="Picture 6" descr="Diagram&#10;&#10;Description automatically generated">
            <a:extLst>
              <a:ext uri="{FF2B5EF4-FFF2-40B4-BE49-F238E27FC236}">
                <a16:creationId xmlns:a16="http://schemas.microsoft.com/office/drawing/2014/main" id="{80CA098C-F7FE-B790-DF4E-DCF8920B42AC}"/>
              </a:ext>
            </a:extLst>
          </p:cNvPr>
          <p:cNvPicPr>
            <a:picLocks noChangeAspect="1"/>
          </p:cNvPicPr>
          <p:nvPr/>
        </p:nvPicPr>
        <p:blipFill>
          <a:blip r:embed="rId2"/>
          <a:stretch>
            <a:fillRect/>
          </a:stretch>
        </p:blipFill>
        <p:spPr>
          <a:xfrm>
            <a:off x="5895751" y="2129567"/>
            <a:ext cx="5708649" cy="2568891"/>
          </a:xfrm>
          <a:prstGeom prst="rect">
            <a:avLst/>
          </a:prstGeom>
        </p:spPr>
      </p:pic>
      <p:sp>
        <p:nvSpPr>
          <p:cNvPr id="5" name="Slide Number Placeholder 4">
            <a:extLst>
              <a:ext uri="{FF2B5EF4-FFF2-40B4-BE49-F238E27FC236}">
                <a16:creationId xmlns:a16="http://schemas.microsoft.com/office/drawing/2014/main" id="{B1D5A5BA-87B0-058C-8717-204B8C4AA3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000"/>
              <a:pPr>
                <a:spcAft>
                  <a:spcPts val="600"/>
                </a:spcAft>
              </a:pPr>
              <a:t>5</a:t>
            </a:fld>
            <a:endParaRPr lang="en-US" sz="1000"/>
          </a:p>
        </p:txBody>
      </p:sp>
    </p:spTree>
    <p:extLst>
      <p:ext uri="{BB962C8B-B14F-4D97-AF65-F5344CB8AC3E}">
        <p14:creationId xmlns:p14="http://schemas.microsoft.com/office/powerpoint/2010/main" val="4108960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 name="Freeform: Shape 98">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6" descr="Graphical user interface, application, Word&#10;&#10;Description automatically generated">
            <a:extLst>
              <a:ext uri="{FF2B5EF4-FFF2-40B4-BE49-F238E27FC236}">
                <a16:creationId xmlns:a16="http://schemas.microsoft.com/office/drawing/2014/main" id="{3762F757-36A8-F52F-CB81-C9DE4B9DC664}"/>
              </a:ext>
            </a:extLst>
          </p:cNvPr>
          <p:cNvPicPr>
            <a:picLocks noChangeAspect="1"/>
          </p:cNvPicPr>
          <p:nvPr/>
        </p:nvPicPr>
        <p:blipFill>
          <a:blip r:embed="rId2"/>
          <a:stretch>
            <a:fillRect/>
          </a:stretch>
        </p:blipFill>
        <p:spPr>
          <a:xfrm>
            <a:off x="2477115" y="1112293"/>
            <a:ext cx="5176999" cy="4633414"/>
          </a:xfrm>
          <a:prstGeom prst="rect">
            <a:avLst/>
          </a:prstGeom>
        </p:spPr>
      </p:pic>
      <p:grpSp>
        <p:nvGrpSpPr>
          <p:cNvPr id="101" name="Group 100">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02"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03"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Slide Number Placeholder 4">
            <a:extLst>
              <a:ext uri="{FF2B5EF4-FFF2-40B4-BE49-F238E27FC236}">
                <a16:creationId xmlns:a16="http://schemas.microsoft.com/office/drawing/2014/main" id="{23F73106-FB73-D5A9-F908-73F78B031939}"/>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6</a:t>
            </a:fld>
            <a:endParaRPr lang="en-US" sz="1200">
              <a:solidFill>
                <a:schemeClr val="bg1"/>
              </a:solidFill>
            </a:endParaRPr>
          </a:p>
        </p:txBody>
      </p:sp>
    </p:spTree>
    <p:extLst>
      <p:ext uri="{BB962C8B-B14F-4D97-AF65-F5344CB8AC3E}">
        <p14:creationId xmlns:p14="http://schemas.microsoft.com/office/powerpoint/2010/main" val="3710873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6" descr="Graphical user interface, application&#10;&#10;Description automatically generated">
            <a:extLst>
              <a:ext uri="{FF2B5EF4-FFF2-40B4-BE49-F238E27FC236}">
                <a16:creationId xmlns:a16="http://schemas.microsoft.com/office/drawing/2014/main" id="{B823C814-88C3-DEF9-B2D4-492B353DB600}"/>
              </a:ext>
            </a:extLst>
          </p:cNvPr>
          <p:cNvPicPr>
            <a:picLocks noChangeAspect="1"/>
          </p:cNvPicPr>
          <p:nvPr/>
        </p:nvPicPr>
        <p:blipFill>
          <a:blip r:embed="rId2"/>
          <a:stretch>
            <a:fillRect/>
          </a:stretch>
        </p:blipFill>
        <p:spPr>
          <a:xfrm>
            <a:off x="5159375" y="492125"/>
            <a:ext cx="6542088" cy="2903538"/>
          </a:xfrm>
          <a:prstGeom prst="rect">
            <a:avLst/>
          </a:prstGeom>
        </p:spPr>
      </p:pic>
      <p:pic>
        <p:nvPicPr>
          <p:cNvPr id="7" name="Picture 7">
            <a:extLst>
              <a:ext uri="{FF2B5EF4-FFF2-40B4-BE49-F238E27FC236}">
                <a16:creationId xmlns:a16="http://schemas.microsoft.com/office/drawing/2014/main" id="{F32584AD-5F7A-B655-8742-C8136DDD30A1}"/>
              </a:ext>
            </a:extLst>
          </p:cNvPr>
          <p:cNvPicPr>
            <a:picLocks noChangeAspect="1"/>
          </p:cNvPicPr>
          <p:nvPr/>
        </p:nvPicPr>
        <p:blipFill>
          <a:blip r:embed="rId3"/>
          <a:stretch>
            <a:fillRect/>
          </a:stretch>
        </p:blipFill>
        <p:spPr>
          <a:xfrm>
            <a:off x="5159375" y="3467100"/>
            <a:ext cx="6542088" cy="2903538"/>
          </a:xfrm>
          <a:prstGeom prst="rect">
            <a:avLst/>
          </a:prstGeom>
        </p:spPr>
      </p:pic>
      <p:sp>
        <p:nvSpPr>
          <p:cNvPr id="2" name="Title 1">
            <a:extLst>
              <a:ext uri="{FF2B5EF4-FFF2-40B4-BE49-F238E27FC236}">
                <a16:creationId xmlns:a16="http://schemas.microsoft.com/office/drawing/2014/main" id="{7C4DBE44-1B73-7365-2BD2-23E41F213286}"/>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400">
                <a:solidFill>
                  <a:srgbClr val="FFFFFF"/>
                </a:solidFill>
              </a:rPr>
              <a:t>Editing an </a:t>
            </a:r>
            <a:r>
              <a:rPr lang="en-US" sz="4400" kern="1200">
                <a:solidFill>
                  <a:srgbClr val="FFFFFF"/>
                </a:solidFill>
                <a:latin typeface="+mj-lt"/>
                <a:ea typeface="+mj-ea"/>
                <a:cs typeface="+mj-cs"/>
              </a:rPr>
              <a:t>Account</a:t>
            </a:r>
            <a:endParaRPr lang="en-US"/>
          </a:p>
          <a:p>
            <a:pPr algn="ctr"/>
            <a:endParaRPr lang="en-US" sz="4400" kern="1200">
              <a:solidFill>
                <a:srgbClr val="FFFFFF"/>
              </a:solidFill>
              <a:latin typeface="+mj-lt"/>
            </a:endParaRPr>
          </a:p>
          <a:p>
            <a:pPr algn="ctr"/>
            <a:endParaRPr lang="en-US" sz="4400" kern="1200">
              <a:solidFill>
                <a:srgbClr val="FFFFFF"/>
              </a:solidFill>
              <a:latin typeface="+mj-lt"/>
              <a:ea typeface="+mj-ea"/>
              <a:cs typeface="+mj-cs"/>
            </a:endParaRPr>
          </a:p>
        </p:txBody>
      </p:sp>
      <p:sp>
        <p:nvSpPr>
          <p:cNvPr id="3" name="Subtitle 2">
            <a:extLst>
              <a:ext uri="{FF2B5EF4-FFF2-40B4-BE49-F238E27FC236}">
                <a16:creationId xmlns:a16="http://schemas.microsoft.com/office/drawing/2014/main" id="{19157D72-E6C3-1B75-6E5A-EF6B2106F726}"/>
              </a:ext>
            </a:extLst>
          </p:cNvPr>
          <p:cNvSpPr>
            <a:spLocks noGrp="1"/>
          </p:cNvSpPr>
          <p:nvPr>
            <p:ph type="subTitle" idx="1"/>
          </p:nvPr>
        </p:nvSpPr>
        <p:spPr>
          <a:xfrm>
            <a:off x="674237" y="4328839"/>
            <a:ext cx="3657600" cy="1525597"/>
          </a:xfrm>
        </p:spPr>
        <p:txBody>
          <a:bodyPr vert="horz" lIns="91440" tIns="45720" rIns="91440" bIns="45720" rtlCol="0">
            <a:normAutofit fontScale="92500"/>
          </a:bodyPr>
          <a:lstStyle/>
          <a:p>
            <a:pPr algn="ctr"/>
            <a:r>
              <a:rPr lang="en-US" sz="1700">
                <a:solidFill>
                  <a:srgbClr val="FFFFFF"/>
                </a:solidFill>
              </a:rPr>
              <a:t>Once a </a:t>
            </a:r>
            <a:r>
              <a:rPr lang="en-US" sz="1700" kern="1200">
                <a:solidFill>
                  <a:srgbClr val="FFFFFF"/>
                </a:solidFill>
                <a:latin typeface="+mn-lt"/>
                <a:ea typeface="+mn-ea"/>
                <a:cs typeface="+mn-cs"/>
              </a:rPr>
              <a:t>user </a:t>
            </a:r>
            <a:r>
              <a:rPr lang="en-US" sz="1700">
                <a:solidFill>
                  <a:srgbClr val="FFFFFF"/>
                </a:solidFill>
              </a:rPr>
              <a:t>account has been created, </a:t>
            </a:r>
            <a:r>
              <a:rPr lang="en-US" sz="1700" kern="1200">
                <a:solidFill>
                  <a:srgbClr val="FFFFFF"/>
                </a:solidFill>
                <a:latin typeface="+mn-lt"/>
                <a:ea typeface="+mn-ea"/>
                <a:cs typeface="+mn-cs"/>
              </a:rPr>
              <a:t>the </a:t>
            </a:r>
            <a:r>
              <a:rPr lang="en-US" sz="1700">
                <a:solidFill>
                  <a:srgbClr val="FFFFFF"/>
                </a:solidFill>
              </a:rPr>
              <a:t>information and permissions on </a:t>
            </a:r>
            <a:r>
              <a:rPr lang="en-US" sz="1700" kern="1200">
                <a:solidFill>
                  <a:srgbClr val="FFFFFF"/>
                </a:solidFill>
                <a:latin typeface="+mn-lt"/>
                <a:ea typeface="+mn-ea"/>
                <a:cs typeface="+mn-cs"/>
              </a:rPr>
              <a:t>the </a:t>
            </a:r>
            <a:r>
              <a:rPr lang="en-US" sz="1700">
                <a:solidFill>
                  <a:srgbClr val="FFFFFF"/>
                </a:solidFill>
              </a:rPr>
              <a:t>account can be changed by </a:t>
            </a:r>
            <a:r>
              <a:rPr lang="en-US" sz="1700" kern="1200">
                <a:solidFill>
                  <a:srgbClr val="FFFFFF"/>
                </a:solidFill>
                <a:latin typeface="+mn-lt"/>
                <a:ea typeface="+mn-ea"/>
                <a:cs typeface="+mn-cs"/>
              </a:rPr>
              <a:t>an </a:t>
            </a:r>
            <a:r>
              <a:rPr lang="en-US" sz="1700">
                <a:solidFill>
                  <a:srgbClr val="FFFFFF"/>
                </a:solidFill>
              </a:rPr>
              <a:t>administrative or staff </a:t>
            </a:r>
            <a:r>
              <a:rPr lang="en-US" sz="1700" kern="1200">
                <a:solidFill>
                  <a:srgbClr val="FFFFFF"/>
                </a:solidFill>
                <a:latin typeface="+mn-lt"/>
                <a:ea typeface="+mn-ea"/>
                <a:cs typeface="+mn-cs"/>
              </a:rPr>
              <a:t>account on the admin page</a:t>
            </a:r>
            <a:r>
              <a:rPr lang="en-US" sz="1700">
                <a:solidFill>
                  <a:srgbClr val="FFFFFF"/>
                </a:solidFill>
              </a:rPr>
              <a:t>. Here are the steps the change a user account’s information.</a:t>
            </a:r>
            <a:endParaRPr lang="en-US"/>
          </a:p>
          <a:p>
            <a:pPr algn="ctr"/>
            <a:endParaRPr lang="en-US" sz="1700" kern="1200">
              <a:solidFill>
                <a:srgbClr val="FFFFFF"/>
              </a:solidFill>
              <a:latin typeface="+mn-lt"/>
            </a:endParaRPr>
          </a:p>
        </p:txBody>
      </p:sp>
      <p:sp>
        <p:nvSpPr>
          <p:cNvPr id="5" name="Slide Number Placeholder 4">
            <a:extLst>
              <a:ext uri="{FF2B5EF4-FFF2-40B4-BE49-F238E27FC236}">
                <a16:creationId xmlns:a16="http://schemas.microsoft.com/office/drawing/2014/main" id="{B1D5A5BA-87B0-058C-8717-204B8C4AA32D}"/>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A49DFD55-3C28-40EF-9E31-A92D2E4017FF}" type="slidenum">
              <a:rPr lang="en-US" sz="1200">
                <a:solidFill>
                  <a:srgbClr val="595959"/>
                </a:solidFill>
              </a:rPr>
              <a:pPr>
                <a:spcAft>
                  <a:spcPts val="600"/>
                </a:spcAft>
              </a:pPr>
              <a:t>7</a:t>
            </a:fld>
            <a:endParaRPr lang="en-US" sz="1200">
              <a:solidFill>
                <a:srgbClr val="595959"/>
              </a:solidFill>
            </a:endParaRPr>
          </a:p>
        </p:txBody>
      </p:sp>
    </p:spTree>
    <p:extLst>
      <p:ext uri="{BB962C8B-B14F-4D97-AF65-F5344CB8AC3E}">
        <p14:creationId xmlns:p14="http://schemas.microsoft.com/office/powerpoint/2010/main" val="372684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23F73106-FB73-D5A9-F908-73F78B03193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rgbClr val="FFFFFF"/>
                </a:solidFill>
              </a:rPr>
              <a:pPr>
                <a:spcAft>
                  <a:spcPts val="600"/>
                </a:spcAft>
              </a:pPr>
              <a:t>8</a:t>
            </a:fld>
            <a:endParaRPr lang="en-US" sz="1100">
              <a:solidFill>
                <a:srgbClr val="FFFFFF"/>
              </a:solidFill>
            </a:endParaRPr>
          </a:p>
        </p:txBody>
      </p:sp>
      <p:pic>
        <p:nvPicPr>
          <p:cNvPr id="2" name="Picture 2">
            <a:extLst>
              <a:ext uri="{FF2B5EF4-FFF2-40B4-BE49-F238E27FC236}">
                <a16:creationId xmlns:a16="http://schemas.microsoft.com/office/drawing/2014/main" id="{FBB1D1FF-CEF4-6998-D595-7AFCB47E741B}"/>
              </a:ext>
            </a:extLst>
          </p:cNvPr>
          <p:cNvPicPr>
            <a:picLocks noChangeAspect="1"/>
          </p:cNvPicPr>
          <p:nvPr/>
        </p:nvPicPr>
        <p:blipFill>
          <a:blip r:embed="rId2"/>
          <a:stretch>
            <a:fillRect/>
          </a:stretch>
        </p:blipFill>
        <p:spPr>
          <a:xfrm>
            <a:off x="1349828" y="1257848"/>
            <a:ext cx="9482446" cy="4332406"/>
          </a:xfrm>
          <a:prstGeom prst="rect">
            <a:avLst/>
          </a:prstGeom>
        </p:spPr>
      </p:pic>
    </p:spTree>
    <p:extLst>
      <p:ext uri="{BB962C8B-B14F-4D97-AF65-F5344CB8AC3E}">
        <p14:creationId xmlns:p14="http://schemas.microsoft.com/office/powerpoint/2010/main" val="2894270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Background pattern&#10;&#10;Description automatically generated">
            <a:extLst>
              <a:ext uri="{FF2B5EF4-FFF2-40B4-BE49-F238E27FC236}">
                <a16:creationId xmlns:a16="http://schemas.microsoft.com/office/drawing/2014/main" id="{C8AE691C-C155-507A-E60D-EAE1B47F8E21}"/>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7082" r="-1" b="11079"/>
          <a:stretch/>
        </p:blipFill>
        <p:spPr>
          <a:xfrm>
            <a:off x="20" y="10"/>
            <a:ext cx="12188930" cy="6857990"/>
          </a:xfrm>
          <a:prstGeom prst="rect">
            <a:avLst/>
          </a:prstGeom>
        </p:spPr>
      </p:pic>
      <p:sp>
        <p:nvSpPr>
          <p:cNvPr id="2" name="Title 1">
            <a:extLst>
              <a:ext uri="{FF2B5EF4-FFF2-40B4-BE49-F238E27FC236}">
                <a16:creationId xmlns:a16="http://schemas.microsoft.com/office/drawing/2014/main" id="{6C83C656-C49F-B8A3-5BDF-812C61D1A349}"/>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rgbClr val="FFFFFF"/>
                </a:solidFill>
              </a:rPr>
              <a:t>Permissions</a:t>
            </a:r>
          </a:p>
          <a:p>
            <a:pPr algn="ctr"/>
            <a:endParaRPr lang="en-US" sz="6600">
              <a:solidFill>
                <a:srgbClr val="FFFFFF"/>
              </a:solidFill>
            </a:endParaRPr>
          </a:p>
        </p:txBody>
      </p:sp>
      <p:sp>
        <p:nvSpPr>
          <p:cNvPr id="3" name="Subtitle 2">
            <a:extLst>
              <a:ext uri="{FF2B5EF4-FFF2-40B4-BE49-F238E27FC236}">
                <a16:creationId xmlns:a16="http://schemas.microsoft.com/office/drawing/2014/main" id="{74FCDF7C-69E1-350B-48DA-07ABEF783926}"/>
              </a:ext>
            </a:extLst>
          </p:cNvPr>
          <p:cNvSpPr>
            <a:spLocks noGrp="1"/>
          </p:cNvSpPr>
          <p:nvPr>
            <p:ph type="subTitle" idx="1"/>
          </p:nvPr>
        </p:nvSpPr>
        <p:spPr>
          <a:xfrm>
            <a:off x="1527048" y="4599432"/>
            <a:ext cx="9144000" cy="1536192"/>
          </a:xfrm>
        </p:spPr>
        <p:txBody>
          <a:bodyPr vert="horz" lIns="91440" tIns="45720" rIns="91440" bIns="45720" rtlCol="0">
            <a:normAutofit/>
          </a:bodyPr>
          <a:lstStyle/>
          <a:p>
            <a:pPr algn="ctr"/>
            <a:r>
              <a:rPr lang="en-US" sz="2400">
                <a:solidFill>
                  <a:srgbClr val="FFFFFF"/>
                </a:solidFill>
              </a:rPr>
              <a:t>The permissions on user accounts are the allowed features that account can interact with. It is important to make sure each account has the correct permissions.</a:t>
            </a:r>
          </a:p>
          <a:p>
            <a:pPr algn="ctr"/>
            <a:endParaRPr lang="en-US" sz="2400">
              <a:solidFill>
                <a:srgbClr val="FFFFFF"/>
              </a:solidFill>
            </a:endParaRPr>
          </a:p>
        </p:txBody>
      </p:sp>
      <p:sp>
        <p:nvSpPr>
          <p:cNvPr id="6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85937D5-4EAB-ED70-3017-A485CC1F9B8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9</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9090071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C6F004-8F9D-4F40-8394-6C4C67F7091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CC7F809-A434-4A8D-A127-1C50C2DB389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BD5826B4-4DD2-4A9B-8D6D-E91CF9C2316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Application>Microsoft Office PowerPoint</Application>
  <PresentationFormat>Widescreen</PresentationFormat>
  <Slides>34</Slides>
  <Notes>0</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LIBRARY WEBSITE</vt:lpstr>
      <vt:lpstr>Account Creation </vt:lpstr>
      <vt:lpstr>Account Creation via the Admin Page </vt:lpstr>
      <vt:lpstr>PowerPoint Presentation</vt:lpstr>
      <vt:lpstr>ACCOUNT  creation VIA THE LIBRARY WEBSITE </vt:lpstr>
      <vt:lpstr>PowerPoint Presentation</vt:lpstr>
      <vt:lpstr>Editing an Account  </vt:lpstr>
      <vt:lpstr>PowerPoint Presentation</vt:lpstr>
      <vt:lpstr>Permissions </vt:lpstr>
      <vt:lpstr>Permission Types </vt:lpstr>
      <vt:lpstr>Creating Group Permissions </vt:lpstr>
      <vt:lpstr>PowerPoint Presentation</vt:lpstr>
      <vt:lpstr>Catalog Categories </vt:lpstr>
      <vt:lpstr>Books</vt:lpstr>
      <vt:lpstr>PowerPoint Presentation</vt:lpstr>
      <vt:lpstr>PowerPoint Presentation</vt:lpstr>
      <vt:lpstr>Authors </vt:lpstr>
      <vt:lpstr>PowerPoint Presentation</vt:lpstr>
      <vt:lpstr>PowerPoint Presentation</vt:lpstr>
      <vt:lpstr>OTHER CATEGORIES</vt:lpstr>
      <vt:lpstr>PowerPoint Presentation</vt:lpstr>
      <vt:lpstr>Search Bar</vt:lpstr>
      <vt:lpstr>Book of the Day Collection</vt:lpstr>
      <vt:lpstr>Similar books</vt:lpstr>
      <vt:lpstr>Editing Catalog Content </vt:lpstr>
      <vt:lpstr>About </vt:lpstr>
      <vt:lpstr>Calendar </vt:lpstr>
      <vt:lpstr>PowerPoint Presentation</vt:lpstr>
      <vt:lpstr>Contact </vt:lpstr>
      <vt:lpstr>PowerPoint Presentation</vt:lpstr>
      <vt:lpstr>Contact Staff View </vt:lpstr>
      <vt:lpstr>PowerPoint Presentation</vt:lpstr>
      <vt:lpstr>Dark Mode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31</cp:revision>
  <dcterms:created xsi:type="dcterms:W3CDTF">2022-12-08T23:22:33Z</dcterms:created>
  <dcterms:modified xsi:type="dcterms:W3CDTF">2022-12-12T12:38:19Z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